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2" r:id="rId6"/>
    <p:sldId id="259" r:id="rId7"/>
    <p:sldId id="263" r:id="rId8"/>
    <p:sldId id="264" r:id="rId9"/>
    <p:sldId id="273" r:id="rId10"/>
    <p:sldId id="272" r:id="rId11"/>
    <p:sldId id="271" r:id="rId12"/>
    <p:sldId id="270" r:id="rId13"/>
    <p:sldId id="269" r:id="rId14"/>
    <p:sldId id="268" r:id="rId15"/>
    <p:sldId id="267" r:id="rId16"/>
    <p:sldId id="314" r:id="rId17"/>
    <p:sldId id="316" r:id="rId18"/>
    <p:sldId id="315" r:id="rId19"/>
    <p:sldId id="318" r:id="rId20"/>
    <p:sldId id="274" r:id="rId21"/>
    <p:sldId id="275" r:id="rId22"/>
    <p:sldId id="276" r:id="rId23"/>
    <p:sldId id="279" r:id="rId24"/>
    <p:sldId id="278" r:id="rId25"/>
    <p:sldId id="389" r:id="rId26"/>
    <p:sldId id="319" r:id="rId27"/>
    <p:sldId id="390" r:id="rId28"/>
    <p:sldId id="392" r:id="rId29"/>
    <p:sldId id="391" r:id="rId30"/>
    <p:sldId id="285" r:id="rId31"/>
    <p:sldId id="287" r:id="rId32"/>
    <p:sldId id="394" r:id="rId33"/>
    <p:sldId id="395" r:id="rId34"/>
    <p:sldId id="412" r:id="rId35"/>
    <p:sldId id="292" r:id="rId36"/>
    <p:sldId id="396" r:id="rId37"/>
    <p:sldId id="294" r:id="rId38"/>
    <p:sldId id="397" r:id="rId39"/>
    <p:sldId id="297" r:id="rId40"/>
    <p:sldId id="398" r:id="rId41"/>
    <p:sldId id="299" r:id="rId42"/>
    <p:sldId id="399" r:id="rId43"/>
    <p:sldId id="305" r:id="rId44"/>
    <p:sldId id="308" r:id="rId45"/>
    <p:sldId id="405" r:id="rId46"/>
    <p:sldId id="406" r:id="rId47"/>
    <p:sldId id="323" r:id="rId48"/>
    <p:sldId id="324" r:id="rId49"/>
    <p:sldId id="325" r:id="rId50"/>
    <p:sldId id="328" r:id="rId51"/>
    <p:sldId id="327" r:id="rId52"/>
    <p:sldId id="326" r:id="rId53"/>
    <p:sldId id="408" r:id="rId54"/>
    <p:sldId id="418" r:id="rId55"/>
    <p:sldId id="410" r:id="rId56"/>
    <p:sldId id="411" r:id="rId57"/>
    <p:sldId id="416" r:id="rId58"/>
    <p:sldId id="417" r:id="rId59"/>
    <p:sldId id="413" r:id="rId60"/>
    <p:sldId id="414" r:id="rId61"/>
    <p:sldId id="415" r:id="rId62"/>
    <p:sldId id="409" r:id="rId63"/>
    <p:sldId id="313" r:id="rId6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608"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06DD09-BCDD-445E-8E31-73BEB53C00A0}"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211223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06DD09-BCDD-445E-8E31-73BEB53C00A0}"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25042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06DD09-BCDD-445E-8E31-73BEB53C00A0}"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243364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06DD09-BCDD-445E-8E31-73BEB53C00A0}"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266645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06DD09-BCDD-445E-8E31-73BEB53C00A0}"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220005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06DD09-BCDD-445E-8E31-73BEB53C00A0}"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324570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06DD09-BCDD-445E-8E31-73BEB53C00A0}" type="datetimeFigureOut">
              <a:rPr lang="en-US" smtClean="0"/>
              <a:t>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2992371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06DD09-BCDD-445E-8E31-73BEB53C00A0}" type="datetimeFigureOut">
              <a:rPr lang="en-US" smtClean="0"/>
              <a:t>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363971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6DD09-BCDD-445E-8E31-73BEB53C00A0}" type="datetimeFigureOut">
              <a:rPr lang="en-US" smtClean="0"/>
              <a:t>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327210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06DD09-BCDD-445E-8E31-73BEB53C00A0}"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251462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06DD09-BCDD-445E-8E31-73BEB53C00A0}"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EFC22-B6CD-418C-9C99-97FEA3390AC6}" type="slidenum">
              <a:rPr lang="en-US" smtClean="0"/>
              <a:t>‹#›</a:t>
            </a:fld>
            <a:endParaRPr lang="en-US"/>
          </a:p>
        </p:txBody>
      </p:sp>
    </p:spTree>
    <p:extLst>
      <p:ext uri="{BB962C8B-B14F-4D97-AF65-F5344CB8AC3E}">
        <p14:creationId xmlns:p14="http://schemas.microsoft.com/office/powerpoint/2010/main" val="185767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6DD09-BCDD-445E-8E31-73BEB53C00A0}" type="datetimeFigureOut">
              <a:rPr lang="en-US" smtClean="0"/>
              <a:t>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EFC22-B6CD-418C-9C99-97FEA3390AC6}" type="slidenum">
              <a:rPr lang="en-US" smtClean="0"/>
              <a:t>‹#›</a:t>
            </a:fld>
            <a:endParaRPr lang="en-US"/>
          </a:p>
        </p:txBody>
      </p:sp>
    </p:spTree>
    <p:extLst>
      <p:ext uri="{BB962C8B-B14F-4D97-AF65-F5344CB8AC3E}">
        <p14:creationId xmlns:p14="http://schemas.microsoft.com/office/powerpoint/2010/main" val="618620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  </a:t>
            </a:r>
            <a:r>
              <a:rPr lang="en-US" sz="6600" b="1" dirty="0"/>
              <a:t>An NDO for Billings?</a:t>
            </a:r>
            <a:r>
              <a:rPr lang="en-US" b="1" dirty="0"/>
              <a:t>	</a:t>
            </a:r>
          </a:p>
        </p:txBody>
      </p:sp>
      <p:sp>
        <p:nvSpPr>
          <p:cNvPr id="3" name="Subtitle 2"/>
          <p:cNvSpPr>
            <a:spLocks noGrp="1"/>
          </p:cNvSpPr>
          <p:nvPr>
            <p:ph type="subTitle" idx="1"/>
          </p:nvPr>
        </p:nvSpPr>
        <p:spPr>
          <a:xfrm>
            <a:off x="609600" y="3886200"/>
            <a:ext cx="8077200" cy="2667000"/>
          </a:xfrm>
        </p:spPr>
        <p:txBody>
          <a:bodyPr>
            <a:normAutofit/>
          </a:bodyPr>
          <a:lstStyle/>
          <a:p>
            <a:r>
              <a:rPr lang="en-US" sz="3600" b="1" dirty="0">
                <a:solidFill>
                  <a:srgbClr val="C00000"/>
                </a:solidFill>
              </a:rPr>
              <a:t>Presentation for Billings City Council, February 3, 2020</a:t>
            </a:r>
            <a:endParaRPr lang="en-US" sz="3600" b="1" dirty="0">
              <a:solidFill>
                <a:schemeClr val="tx1"/>
              </a:solidFill>
            </a:endParaRPr>
          </a:p>
          <a:p>
            <a:r>
              <a:rPr lang="en-US" sz="2600" b="1" dirty="0">
                <a:solidFill>
                  <a:schemeClr val="tx1"/>
                </a:solidFill>
              </a:rPr>
              <a:t>(© 2020 Brent Cromley)</a:t>
            </a:r>
          </a:p>
        </p:txBody>
      </p:sp>
    </p:spTree>
    <p:extLst>
      <p:ext uri="{BB962C8B-B14F-4D97-AF65-F5344CB8AC3E}">
        <p14:creationId xmlns:p14="http://schemas.microsoft.com/office/powerpoint/2010/main" val="3329227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1754326"/>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285750" indent="-285750">
              <a:buFont typeface="Wingdings" panose="05000000000000000000" pitchFamily="2" charset="2"/>
              <a:buChar char="Ø"/>
            </a:pPr>
            <a:r>
              <a:rPr lang="en-US" sz="2400" b="1" dirty="0"/>
              <a:t>Best climate</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879000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2123658"/>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285750" indent="-285750">
              <a:buFont typeface="Wingdings" panose="05000000000000000000" pitchFamily="2" charset="2"/>
              <a:buChar char="Ø"/>
            </a:pPr>
            <a:r>
              <a:rPr lang="en-US" sz="2400" b="1" dirty="0"/>
              <a:t>Best climate</a:t>
            </a:r>
          </a:p>
          <a:p>
            <a:pPr marL="285750" indent="-285750">
              <a:buFont typeface="Wingdings" panose="05000000000000000000" pitchFamily="2" charset="2"/>
              <a:buChar char="Ø"/>
            </a:pPr>
            <a:r>
              <a:rPr lang="en-US" sz="2400" b="1" dirty="0"/>
              <a:t>Best planned city</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0334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2492990"/>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285750" indent="-285750">
              <a:buFont typeface="Wingdings" panose="05000000000000000000" pitchFamily="2" charset="2"/>
              <a:buChar char="Ø"/>
            </a:pPr>
            <a:r>
              <a:rPr lang="en-US" sz="2400" b="1" dirty="0"/>
              <a:t>Best climate</a:t>
            </a:r>
          </a:p>
          <a:p>
            <a:pPr marL="285750" indent="-285750">
              <a:buFont typeface="Wingdings" panose="05000000000000000000" pitchFamily="2" charset="2"/>
              <a:buChar char="Ø"/>
            </a:pPr>
            <a:r>
              <a:rPr lang="en-US" sz="2400" b="1" dirty="0"/>
              <a:t>Best planned city</a:t>
            </a:r>
          </a:p>
          <a:p>
            <a:pPr marL="285750" indent="-285750">
              <a:buFont typeface="Wingdings" panose="05000000000000000000" pitchFamily="2" charset="2"/>
              <a:buChar char="Ø"/>
            </a:pPr>
            <a:r>
              <a:rPr lang="en-US" sz="2400" b="1" dirty="0"/>
              <a:t>Large population draw from eastern Montana, Wyoming</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2692161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2862322"/>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285750" indent="-285750">
              <a:buFont typeface="Wingdings" panose="05000000000000000000" pitchFamily="2" charset="2"/>
              <a:buChar char="Ø"/>
            </a:pPr>
            <a:r>
              <a:rPr lang="en-US" sz="2400" b="1" dirty="0"/>
              <a:t>Best climate</a:t>
            </a:r>
          </a:p>
          <a:p>
            <a:pPr marL="285750" indent="-285750">
              <a:buFont typeface="Wingdings" panose="05000000000000000000" pitchFamily="2" charset="2"/>
              <a:buChar char="Ø"/>
            </a:pPr>
            <a:r>
              <a:rPr lang="en-US" sz="2400" b="1" dirty="0"/>
              <a:t>Best planned city</a:t>
            </a:r>
          </a:p>
          <a:p>
            <a:pPr marL="285750" indent="-285750">
              <a:buFont typeface="Wingdings" panose="05000000000000000000" pitchFamily="2" charset="2"/>
              <a:buChar char="Ø"/>
            </a:pPr>
            <a:r>
              <a:rPr lang="en-US" sz="2400" b="1" dirty="0"/>
              <a:t>Large population draw from eastern Montana, Wyoming</a:t>
            </a:r>
          </a:p>
          <a:p>
            <a:pPr marL="285750" indent="-285750">
              <a:buFont typeface="Wingdings" panose="05000000000000000000" pitchFamily="2" charset="2"/>
              <a:buChar char="Ø"/>
            </a:pPr>
            <a:r>
              <a:rPr lang="en-US" sz="2400" b="1" dirty="0"/>
              <a:t>Great local parks, trails, golf clubs, etc. </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275385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4708981"/>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285750" indent="-285750">
              <a:buFont typeface="Wingdings" panose="05000000000000000000" pitchFamily="2" charset="2"/>
              <a:buChar char="Ø"/>
            </a:pPr>
            <a:r>
              <a:rPr lang="en-US" sz="2400" b="1" dirty="0"/>
              <a:t>Best climate</a:t>
            </a:r>
          </a:p>
          <a:p>
            <a:pPr marL="285750" indent="-285750">
              <a:buFont typeface="Wingdings" panose="05000000000000000000" pitchFamily="2" charset="2"/>
              <a:buChar char="Ø"/>
            </a:pPr>
            <a:r>
              <a:rPr lang="en-US" sz="2400" b="1" dirty="0"/>
              <a:t>Best planned city</a:t>
            </a:r>
          </a:p>
          <a:p>
            <a:pPr marL="285750" indent="-285750">
              <a:buFont typeface="Wingdings" panose="05000000000000000000" pitchFamily="2" charset="2"/>
              <a:buChar char="Ø"/>
            </a:pPr>
            <a:r>
              <a:rPr lang="en-US" sz="2400" b="1" dirty="0"/>
              <a:t>Large population draw from eastern Montana, Wyoming</a:t>
            </a:r>
          </a:p>
          <a:p>
            <a:pPr marL="285750" indent="-285750">
              <a:buFont typeface="Wingdings" panose="05000000000000000000" pitchFamily="2" charset="2"/>
              <a:buChar char="Ø"/>
            </a:pPr>
            <a:r>
              <a:rPr lang="en-US" sz="2400" b="1" dirty="0"/>
              <a:t>Great local parks, trails, golf clubs, etc. </a:t>
            </a:r>
          </a:p>
          <a:p>
            <a:pPr marL="285750" indent="-285750">
              <a:buFont typeface="Wingdings" panose="05000000000000000000" pitchFamily="2" charset="2"/>
              <a:buChar char="Ø"/>
            </a:pPr>
            <a:r>
              <a:rPr lang="en-US" sz="2400" b="1" dirty="0"/>
              <a:t>An hour or less away from</a:t>
            </a:r>
          </a:p>
          <a:p>
            <a:pPr marL="742950" lvl="1" indent="-285750">
              <a:buFont typeface="Wingdings" panose="05000000000000000000" pitchFamily="2" charset="2"/>
              <a:buChar char="Ø"/>
            </a:pPr>
            <a:r>
              <a:rPr lang="en-US" sz="2400" b="1" dirty="0"/>
              <a:t>Hiking, camping, wilderness area</a:t>
            </a:r>
          </a:p>
          <a:p>
            <a:pPr marL="742950" lvl="1" indent="-285750">
              <a:buFont typeface="Wingdings" panose="05000000000000000000" pitchFamily="2" charset="2"/>
              <a:buChar char="Ø"/>
            </a:pPr>
            <a:r>
              <a:rPr lang="en-US" sz="2400" b="1" dirty="0"/>
              <a:t>World class fishing, hunting (big game and birds)</a:t>
            </a:r>
          </a:p>
          <a:p>
            <a:pPr marL="742950" lvl="1" indent="-285750">
              <a:buFont typeface="Wingdings" panose="05000000000000000000" pitchFamily="2" charset="2"/>
              <a:buChar char="Ø"/>
            </a:pPr>
            <a:r>
              <a:rPr lang="en-US" sz="2400" b="1" dirty="0"/>
              <a:t>Family friendly ski facilities</a:t>
            </a:r>
          </a:p>
          <a:p>
            <a:pPr marL="742950" lvl="1" indent="-285750">
              <a:buFont typeface="Wingdings" panose="05000000000000000000" pitchFamily="2" charset="2"/>
              <a:buChar char="Ø"/>
            </a:pPr>
            <a:r>
              <a:rPr lang="en-US" sz="2400" b="1" dirty="0"/>
              <a:t>National historic sites</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69827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5078313"/>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285750" indent="-285750">
              <a:buFont typeface="Wingdings" panose="05000000000000000000" pitchFamily="2" charset="2"/>
              <a:buChar char="Ø"/>
            </a:pPr>
            <a:r>
              <a:rPr lang="en-US" sz="2400" b="1" dirty="0"/>
              <a:t>Best climate</a:t>
            </a:r>
          </a:p>
          <a:p>
            <a:pPr marL="285750" indent="-285750">
              <a:buFont typeface="Wingdings" panose="05000000000000000000" pitchFamily="2" charset="2"/>
              <a:buChar char="Ø"/>
            </a:pPr>
            <a:r>
              <a:rPr lang="en-US" sz="2400" b="1" dirty="0"/>
              <a:t>Best planned city</a:t>
            </a:r>
          </a:p>
          <a:p>
            <a:pPr marL="285750" indent="-285750">
              <a:buFont typeface="Wingdings" panose="05000000000000000000" pitchFamily="2" charset="2"/>
              <a:buChar char="Ø"/>
            </a:pPr>
            <a:r>
              <a:rPr lang="en-US" sz="2400" b="1" dirty="0"/>
              <a:t>Large population draw from eastern Montana, Wyoming</a:t>
            </a:r>
          </a:p>
          <a:p>
            <a:pPr marL="285750" indent="-285750">
              <a:buFont typeface="Wingdings" panose="05000000000000000000" pitchFamily="2" charset="2"/>
              <a:buChar char="Ø"/>
            </a:pPr>
            <a:r>
              <a:rPr lang="en-US" sz="2400" b="1" dirty="0"/>
              <a:t>Great local parks, trails, golf clubs, etc. </a:t>
            </a:r>
          </a:p>
          <a:p>
            <a:pPr marL="285750" indent="-285750">
              <a:buFont typeface="Wingdings" panose="05000000000000000000" pitchFamily="2" charset="2"/>
              <a:buChar char="Ø"/>
            </a:pPr>
            <a:r>
              <a:rPr lang="en-US" sz="2400" b="1" dirty="0"/>
              <a:t>An hour or less away from</a:t>
            </a:r>
          </a:p>
          <a:p>
            <a:pPr marL="742950" lvl="1" indent="-285750">
              <a:buFont typeface="Wingdings" panose="05000000000000000000" pitchFamily="2" charset="2"/>
              <a:buChar char="Ø"/>
            </a:pPr>
            <a:r>
              <a:rPr lang="en-US" sz="2400" b="1" dirty="0"/>
              <a:t>Hiking, camping, wilderness area</a:t>
            </a:r>
          </a:p>
          <a:p>
            <a:pPr marL="742950" lvl="1" indent="-285750">
              <a:buFont typeface="Wingdings" panose="05000000000000000000" pitchFamily="2" charset="2"/>
              <a:buChar char="Ø"/>
            </a:pPr>
            <a:r>
              <a:rPr lang="en-US" sz="2400" b="1" dirty="0"/>
              <a:t>World class fishing, hunting (big game and birds)</a:t>
            </a:r>
          </a:p>
          <a:p>
            <a:pPr marL="742950" lvl="1" indent="-285750">
              <a:buFont typeface="Wingdings" panose="05000000000000000000" pitchFamily="2" charset="2"/>
              <a:buChar char="Ø"/>
            </a:pPr>
            <a:r>
              <a:rPr lang="en-US" sz="2400" b="1" dirty="0"/>
              <a:t>Family friendly ski facilities</a:t>
            </a:r>
          </a:p>
          <a:p>
            <a:pPr marL="742950" lvl="1" indent="-285750">
              <a:buFont typeface="Wingdings" panose="05000000000000000000" pitchFamily="2" charset="2"/>
              <a:buChar char="Ø"/>
            </a:pPr>
            <a:r>
              <a:rPr lang="en-US" sz="2400" b="1" dirty="0"/>
              <a:t>National historic sites</a:t>
            </a:r>
          </a:p>
          <a:p>
            <a:pPr marL="285750" indent="-285750">
              <a:buFont typeface="Wingdings" panose="05000000000000000000" pitchFamily="2" charset="2"/>
              <a:buChar char="Ø"/>
            </a:pPr>
            <a:r>
              <a:rPr lang="en-US" sz="2400" b="1" dirty="0"/>
              <a:t>Active and varied cultural activities </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240707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5447645"/>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285750" indent="-285750">
              <a:buFont typeface="Wingdings" panose="05000000000000000000" pitchFamily="2" charset="2"/>
              <a:buChar char="Ø"/>
            </a:pPr>
            <a:r>
              <a:rPr lang="en-US" sz="2400" b="1" dirty="0"/>
              <a:t>Best climate</a:t>
            </a:r>
          </a:p>
          <a:p>
            <a:pPr marL="285750" indent="-285750">
              <a:buFont typeface="Wingdings" panose="05000000000000000000" pitchFamily="2" charset="2"/>
              <a:buChar char="Ø"/>
            </a:pPr>
            <a:r>
              <a:rPr lang="en-US" sz="2400" b="1" dirty="0"/>
              <a:t>Best planned city</a:t>
            </a:r>
          </a:p>
          <a:p>
            <a:pPr marL="285750" indent="-285750">
              <a:buFont typeface="Wingdings" panose="05000000000000000000" pitchFamily="2" charset="2"/>
              <a:buChar char="Ø"/>
            </a:pPr>
            <a:r>
              <a:rPr lang="en-US" sz="2400" b="1" dirty="0"/>
              <a:t>Large population draw from eastern Montana, Wyoming</a:t>
            </a:r>
          </a:p>
          <a:p>
            <a:pPr marL="285750" indent="-285750">
              <a:buFont typeface="Wingdings" panose="05000000000000000000" pitchFamily="2" charset="2"/>
              <a:buChar char="Ø"/>
            </a:pPr>
            <a:r>
              <a:rPr lang="en-US" sz="2400" b="1" dirty="0"/>
              <a:t>Great local parks, trails, golf clubs, etc. </a:t>
            </a:r>
          </a:p>
          <a:p>
            <a:pPr marL="285750" indent="-285750">
              <a:buFont typeface="Wingdings" panose="05000000000000000000" pitchFamily="2" charset="2"/>
              <a:buChar char="Ø"/>
            </a:pPr>
            <a:r>
              <a:rPr lang="en-US" sz="2400" b="1" dirty="0"/>
              <a:t>An hour or less away from</a:t>
            </a:r>
          </a:p>
          <a:p>
            <a:pPr marL="742950" lvl="1" indent="-285750">
              <a:buFont typeface="Wingdings" panose="05000000000000000000" pitchFamily="2" charset="2"/>
              <a:buChar char="Ø"/>
            </a:pPr>
            <a:r>
              <a:rPr lang="en-US" sz="2400" b="1" dirty="0"/>
              <a:t>Hiking, camping, wilderness area</a:t>
            </a:r>
          </a:p>
          <a:p>
            <a:pPr marL="742950" lvl="1" indent="-285750">
              <a:buFont typeface="Wingdings" panose="05000000000000000000" pitchFamily="2" charset="2"/>
              <a:buChar char="Ø"/>
            </a:pPr>
            <a:r>
              <a:rPr lang="en-US" sz="2400" b="1" dirty="0"/>
              <a:t>World class fishing, hunting (big game and birds)</a:t>
            </a:r>
          </a:p>
          <a:p>
            <a:pPr marL="742950" lvl="1" indent="-285750">
              <a:buFont typeface="Wingdings" panose="05000000000000000000" pitchFamily="2" charset="2"/>
              <a:buChar char="Ø"/>
            </a:pPr>
            <a:r>
              <a:rPr lang="en-US" sz="2400" b="1" dirty="0"/>
              <a:t>Family friendly ski facilities</a:t>
            </a:r>
          </a:p>
          <a:p>
            <a:pPr marL="742950" lvl="1" indent="-285750">
              <a:buFont typeface="Wingdings" panose="05000000000000000000" pitchFamily="2" charset="2"/>
              <a:buChar char="Ø"/>
            </a:pPr>
            <a:r>
              <a:rPr lang="en-US" sz="2400" b="1" dirty="0"/>
              <a:t>National historic sites</a:t>
            </a:r>
          </a:p>
          <a:p>
            <a:pPr marL="285750" indent="-285750">
              <a:buFont typeface="Wingdings" panose="05000000000000000000" pitchFamily="2" charset="2"/>
              <a:buChar char="Ø"/>
            </a:pPr>
            <a:r>
              <a:rPr lang="en-US" sz="2400" b="1" dirty="0"/>
              <a:t>Active and varied cultural activities </a:t>
            </a:r>
          </a:p>
          <a:p>
            <a:pPr marL="285750" indent="-285750">
              <a:buFont typeface="Wingdings" panose="05000000000000000000" pitchFamily="2" charset="2"/>
              <a:buChar char="Ø"/>
            </a:pPr>
            <a:r>
              <a:rPr lang="en-US" sz="2400" b="1" dirty="0"/>
              <a:t>Easy (and most beautiful) access to Yellowstone Park</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708784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5816977"/>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285750" indent="-285750">
              <a:buFont typeface="Wingdings" panose="05000000000000000000" pitchFamily="2" charset="2"/>
              <a:buChar char="Ø"/>
            </a:pPr>
            <a:r>
              <a:rPr lang="en-US" sz="2400" b="1" dirty="0"/>
              <a:t>Best climate</a:t>
            </a:r>
          </a:p>
          <a:p>
            <a:pPr marL="285750" indent="-285750">
              <a:buFont typeface="Wingdings" panose="05000000000000000000" pitchFamily="2" charset="2"/>
              <a:buChar char="Ø"/>
            </a:pPr>
            <a:r>
              <a:rPr lang="en-US" sz="2400" b="1" dirty="0"/>
              <a:t>Best planned city</a:t>
            </a:r>
          </a:p>
          <a:p>
            <a:pPr marL="285750" indent="-285750">
              <a:buFont typeface="Wingdings" panose="05000000000000000000" pitchFamily="2" charset="2"/>
              <a:buChar char="Ø"/>
            </a:pPr>
            <a:r>
              <a:rPr lang="en-US" sz="2400" b="1" dirty="0"/>
              <a:t>Large population draw from eastern Montana, Wyoming</a:t>
            </a:r>
          </a:p>
          <a:p>
            <a:pPr marL="285750" indent="-285750">
              <a:buFont typeface="Wingdings" panose="05000000000000000000" pitchFamily="2" charset="2"/>
              <a:buChar char="Ø"/>
            </a:pPr>
            <a:r>
              <a:rPr lang="en-US" sz="2400" b="1" dirty="0"/>
              <a:t>Great local parks, trails, golf clubs, etc. </a:t>
            </a:r>
          </a:p>
          <a:p>
            <a:pPr marL="285750" indent="-285750">
              <a:buFont typeface="Wingdings" panose="05000000000000000000" pitchFamily="2" charset="2"/>
              <a:buChar char="Ø"/>
            </a:pPr>
            <a:r>
              <a:rPr lang="en-US" sz="2400" b="1" dirty="0"/>
              <a:t>An hour or less away from</a:t>
            </a:r>
          </a:p>
          <a:p>
            <a:pPr marL="742950" lvl="1" indent="-285750">
              <a:buFont typeface="Wingdings" panose="05000000000000000000" pitchFamily="2" charset="2"/>
              <a:buChar char="Ø"/>
            </a:pPr>
            <a:r>
              <a:rPr lang="en-US" sz="2400" b="1" dirty="0"/>
              <a:t>Hiking, camping, wilderness area</a:t>
            </a:r>
          </a:p>
          <a:p>
            <a:pPr marL="742950" lvl="1" indent="-285750">
              <a:buFont typeface="Wingdings" panose="05000000000000000000" pitchFamily="2" charset="2"/>
              <a:buChar char="Ø"/>
            </a:pPr>
            <a:r>
              <a:rPr lang="en-US" sz="2400" b="1" dirty="0"/>
              <a:t>World class fishing, hunting (big game and birds)</a:t>
            </a:r>
          </a:p>
          <a:p>
            <a:pPr marL="742950" lvl="1" indent="-285750">
              <a:buFont typeface="Wingdings" panose="05000000000000000000" pitchFamily="2" charset="2"/>
              <a:buChar char="Ø"/>
            </a:pPr>
            <a:r>
              <a:rPr lang="en-US" sz="2400" b="1" dirty="0"/>
              <a:t>Family friendly ski facilities</a:t>
            </a:r>
          </a:p>
          <a:p>
            <a:pPr marL="742950" lvl="1" indent="-285750">
              <a:buFont typeface="Wingdings" panose="05000000000000000000" pitchFamily="2" charset="2"/>
              <a:buChar char="Ø"/>
            </a:pPr>
            <a:r>
              <a:rPr lang="en-US" sz="2400" b="1" dirty="0"/>
              <a:t>National historic sites</a:t>
            </a:r>
          </a:p>
          <a:p>
            <a:pPr marL="285750" indent="-285750">
              <a:buFont typeface="Wingdings" panose="05000000000000000000" pitchFamily="2" charset="2"/>
              <a:buChar char="Ø"/>
            </a:pPr>
            <a:r>
              <a:rPr lang="en-US" sz="2400" b="1" dirty="0"/>
              <a:t>Active and varied cultural activities </a:t>
            </a:r>
          </a:p>
          <a:p>
            <a:pPr marL="285750" indent="-285750">
              <a:buFont typeface="Wingdings" panose="05000000000000000000" pitchFamily="2" charset="2"/>
              <a:buChar char="Ø"/>
            </a:pPr>
            <a:r>
              <a:rPr lang="en-US" sz="2400" b="1" dirty="0"/>
              <a:t>Easy (and most beautiful) access to Yellowstone Park</a:t>
            </a:r>
          </a:p>
          <a:p>
            <a:pPr marL="285750" indent="-285750">
              <a:buFont typeface="Wingdings" panose="05000000000000000000" pitchFamily="2" charset="2"/>
              <a:buChar char="Ø"/>
            </a:pPr>
            <a:r>
              <a:rPr lang="en-US" sz="2400" b="1" dirty="0"/>
              <a:t>Excellent schools plus two colleges/universities</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95967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6186309"/>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285750" indent="-285750">
              <a:buFont typeface="Wingdings" panose="05000000000000000000" pitchFamily="2" charset="2"/>
              <a:buChar char="Ø"/>
            </a:pPr>
            <a:r>
              <a:rPr lang="en-US" sz="2400" b="1" dirty="0"/>
              <a:t>Best climate</a:t>
            </a:r>
          </a:p>
          <a:p>
            <a:pPr marL="285750" indent="-285750">
              <a:buFont typeface="Wingdings" panose="05000000000000000000" pitchFamily="2" charset="2"/>
              <a:buChar char="Ø"/>
            </a:pPr>
            <a:r>
              <a:rPr lang="en-US" sz="2400" b="1" dirty="0"/>
              <a:t>Best planned city</a:t>
            </a:r>
          </a:p>
          <a:p>
            <a:pPr marL="285750" indent="-285750">
              <a:buFont typeface="Wingdings" panose="05000000000000000000" pitchFamily="2" charset="2"/>
              <a:buChar char="Ø"/>
            </a:pPr>
            <a:r>
              <a:rPr lang="en-US" sz="2400" b="1" dirty="0"/>
              <a:t>Large population draw from eastern Montana, Wyoming</a:t>
            </a:r>
          </a:p>
          <a:p>
            <a:pPr marL="285750" indent="-285750">
              <a:buFont typeface="Wingdings" panose="05000000000000000000" pitchFamily="2" charset="2"/>
              <a:buChar char="Ø"/>
            </a:pPr>
            <a:r>
              <a:rPr lang="en-US" sz="2400" b="1" dirty="0"/>
              <a:t>Great local parks, trails, golf clubs, etc. </a:t>
            </a:r>
          </a:p>
          <a:p>
            <a:pPr marL="285750" indent="-285750">
              <a:buFont typeface="Wingdings" panose="05000000000000000000" pitchFamily="2" charset="2"/>
              <a:buChar char="Ø"/>
            </a:pPr>
            <a:r>
              <a:rPr lang="en-US" sz="2400" b="1" dirty="0"/>
              <a:t>An hour or less away from</a:t>
            </a:r>
          </a:p>
          <a:p>
            <a:pPr marL="742950" lvl="1" indent="-285750">
              <a:buFont typeface="Wingdings" panose="05000000000000000000" pitchFamily="2" charset="2"/>
              <a:buChar char="Ø"/>
            </a:pPr>
            <a:r>
              <a:rPr lang="en-US" sz="2400" b="1" dirty="0"/>
              <a:t>Hiking, camping, wilderness area</a:t>
            </a:r>
          </a:p>
          <a:p>
            <a:pPr marL="742950" lvl="1" indent="-285750">
              <a:buFont typeface="Wingdings" panose="05000000000000000000" pitchFamily="2" charset="2"/>
              <a:buChar char="Ø"/>
            </a:pPr>
            <a:r>
              <a:rPr lang="en-US" sz="2400" b="1" dirty="0"/>
              <a:t>World class fishing, hunting (big game and birds)</a:t>
            </a:r>
          </a:p>
          <a:p>
            <a:pPr marL="742950" lvl="1" indent="-285750">
              <a:buFont typeface="Wingdings" panose="05000000000000000000" pitchFamily="2" charset="2"/>
              <a:buChar char="Ø"/>
            </a:pPr>
            <a:r>
              <a:rPr lang="en-US" sz="2400" b="1" dirty="0"/>
              <a:t>Family friendly ski facilities</a:t>
            </a:r>
          </a:p>
          <a:p>
            <a:pPr marL="742950" lvl="1" indent="-285750">
              <a:buFont typeface="Wingdings" panose="05000000000000000000" pitchFamily="2" charset="2"/>
              <a:buChar char="Ø"/>
            </a:pPr>
            <a:r>
              <a:rPr lang="en-US" sz="2400" b="1" dirty="0"/>
              <a:t>National historic sites</a:t>
            </a:r>
          </a:p>
          <a:p>
            <a:pPr marL="285750" indent="-285750">
              <a:buFont typeface="Wingdings" panose="05000000000000000000" pitchFamily="2" charset="2"/>
              <a:buChar char="Ø"/>
            </a:pPr>
            <a:r>
              <a:rPr lang="en-US" sz="2400" b="1" dirty="0"/>
              <a:t>Active and varied cultural activities </a:t>
            </a:r>
          </a:p>
          <a:p>
            <a:pPr marL="285750" indent="-285750">
              <a:buFont typeface="Wingdings" panose="05000000000000000000" pitchFamily="2" charset="2"/>
              <a:buChar char="Ø"/>
            </a:pPr>
            <a:r>
              <a:rPr lang="en-US" sz="2400" b="1" dirty="0"/>
              <a:t>Easy (and most beautiful) access to Yellowstone Park</a:t>
            </a:r>
          </a:p>
          <a:p>
            <a:pPr marL="285750" indent="-285750">
              <a:buFont typeface="Wingdings" panose="05000000000000000000" pitchFamily="2" charset="2"/>
              <a:buChar char="Ø"/>
            </a:pPr>
            <a:r>
              <a:rPr lang="en-US" sz="2400" b="1" dirty="0"/>
              <a:t>Excellent schools plus two colleges/universities</a:t>
            </a:r>
          </a:p>
          <a:p>
            <a:pPr marL="285750" indent="-285750">
              <a:buFont typeface="Wingdings" panose="05000000000000000000" pitchFamily="2" charset="2"/>
              <a:buChar char="Ø"/>
            </a:pPr>
            <a:r>
              <a:rPr lang="en-US" sz="2400" b="1" dirty="0"/>
              <a:t>Attractive and active downtown</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263459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5447645"/>
          </a:xfrm>
          <a:prstGeom prst="rect">
            <a:avLst/>
          </a:prstGeom>
          <a:noFill/>
        </p:spPr>
        <p:txBody>
          <a:bodyPr wrap="square" rtlCol="0">
            <a:spAutoFit/>
          </a:bodyPr>
          <a:lstStyle/>
          <a:p>
            <a:r>
              <a:rPr lang="en-US" sz="2400" b="1" dirty="0"/>
              <a:t>			AND . . .</a:t>
            </a:r>
          </a:p>
          <a:p>
            <a:pPr marL="285750" indent="-285750">
              <a:buFont typeface="Wingdings" panose="05000000000000000000" pitchFamily="2" charset="2"/>
              <a:buChar char="Ø"/>
            </a:pPr>
            <a:r>
              <a:rPr lang="en-US" sz="2400" b="1" dirty="0"/>
              <a:t>Airport five minutes from business center</a:t>
            </a:r>
          </a:p>
          <a:p>
            <a:pPr marL="285750" indent="-285750">
              <a:buFont typeface="Wingdings" panose="05000000000000000000" pitchFamily="2" charset="2"/>
              <a:buChar char="Ø"/>
            </a:pPr>
            <a:r>
              <a:rPr lang="en-US" sz="2400" b="1" dirty="0"/>
              <a:t>Consistently rated high for place to live, place to start a business, place to retire</a:t>
            </a:r>
          </a:p>
          <a:p>
            <a:pPr marL="285750" indent="-285750">
              <a:buFont typeface="Wingdings" panose="05000000000000000000" pitchFamily="2" charset="2"/>
              <a:buChar char="Ø"/>
            </a:pPr>
            <a:r>
              <a:rPr lang="en-US" sz="2400" b="1" dirty="0"/>
              <a:t>Great museums</a:t>
            </a:r>
          </a:p>
          <a:p>
            <a:pPr marL="285750" indent="-285750">
              <a:buFont typeface="Wingdings" panose="05000000000000000000" pitchFamily="2" charset="2"/>
              <a:buChar char="Ø"/>
            </a:pPr>
            <a:r>
              <a:rPr lang="en-US" sz="2400" b="1" dirty="0"/>
              <a:t>Great restaurants</a:t>
            </a:r>
          </a:p>
          <a:p>
            <a:pPr marL="285750" indent="-285750">
              <a:buFont typeface="Wingdings" panose="05000000000000000000" pitchFamily="2" charset="2"/>
              <a:buChar char="Ø"/>
            </a:pPr>
            <a:r>
              <a:rPr lang="en-US" sz="2400" b="1" dirty="0"/>
              <a:t>River frontage</a:t>
            </a:r>
          </a:p>
          <a:p>
            <a:pPr marL="285750" indent="-285750">
              <a:buFont typeface="Wingdings" panose="05000000000000000000" pitchFamily="2" charset="2"/>
              <a:buChar char="Ø"/>
            </a:pPr>
            <a:r>
              <a:rPr lang="en-US" sz="2400" b="1" dirty="0"/>
              <a:t>State’s only zoo</a:t>
            </a:r>
          </a:p>
          <a:p>
            <a:pPr marL="285750" indent="-285750">
              <a:buFont typeface="Wingdings" panose="05000000000000000000" pitchFamily="2" charset="2"/>
              <a:buChar char="Ø"/>
            </a:pPr>
            <a:r>
              <a:rPr lang="en-US" sz="2400" b="1" dirty="0"/>
              <a:t>Professional baseball and award winning venue</a:t>
            </a:r>
          </a:p>
          <a:p>
            <a:pPr marL="285750" indent="-285750">
              <a:buFont typeface="Wingdings" panose="05000000000000000000" pitchFamily="2" charset="2"/>
              <a:buChar char="Ø"/>
            </a:pPr>
            <a:r>
              <a:rPr lang="en-US" sz="2400" b="1" dirty="0"/>
              <a:t>Access to two interstate highways </a:t>
            </a:r>
          </a:p>
          <a:p>
            <a:pPr marL="285750" indent="-285750">
              <a:buFont typeface="Wingdings" panose="05000000000000000000" pitchFamily="2" charset="2"/>
              <a:buChar char="Ø"/>
            </a:pPr>
            <a:r>
              <a:rPr lang="en-US" sz="2400" b="1" dirty="0"/>
              <a:t>Advantages of being largest city in the state</a:t>
            </a:r>
          </a:p>
          <a:p>
            <a:pPr marL="285750" indent="-285750">
              <a:buFont typeface="Wingdings" panose="05000000000000000000" pitchFamily="2" charset="2"/>
              <a:buChar char="Ø"/>
            </a:pPr>
            <a:r>
              <a:rPr lang="en-US" sz="2400" b="1" dirty="0"/>
              <a:t>Most affordable city in state</a:t>
            </a:r>
          </a:p>
          <a:p>
            <a:pPr marL="285750" indent="-285750">
              <a:buFont typeface="Wingdings" panose="05000000000000000000" pitchFamily="2" charset="2"/>
              <a:buChar char="Ø"/>
            </a:pPr>
            <a:endParaRPr lang="en-US" sz="2400" b="1" dirty="0"/>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77153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28800"/>
            <a:ext cx="6451510" cy="3785652"/>
          </a:xfrm>
          <a:prstGeom prst="rect">
            <a:avLst/>
          </a:prstGeom>
        </p:spPr>
        <p:txBody>
          <a:bodyPr wrap="none">
            <a:spAutoFit/>
          </a:bodyPr>
          <a:lstStyle/>
          <a:p>
            <a:pPr marL="742950" indent="-742950" algn="ctr">
              <a:buAutoNum type="arabicPeriod"/>
            </a:pPr>
            <a:r>
              <a:rPr lang="en-US" sz="4800" b="1" dirty="0"/>
              <a:t>PREDICTED GROWTH </a:t>
            </a:r>
          </a:p>
          <a:p>
            <a:pPr algn="ctr"/>
            <a:endParaRPr lang="en-US" sz="4800" b="1" dirty="0"/>
          </a:p>
          <a:p>
            <a:pPr algn="ctr"/>
            <a:r>
              <a:rPr lang="en-US" sz="4800" b="1" dirty="0"/>
              <a:t>OF BILLINGS </a:t>
            </a:r>
          </a:p>
          <a:p>
            <a:pPr marL="742950" indent="-742950" algn="ctr">
              <a:buAutoNum type="arabicPeriod"/>
            </a:pPr>
            <a:endParaRPr lang="en-US" sz="4800" b="1" dirty="0"/>
          </a:p>
          <a:p>
            <a:pPr algn="ctr"/>
            <a:r>
              <a:rPr lang="en-US" sz="4800" b="1" dirty="0"/>
              <a:t>IN 2015-2016</a:t>
            </a:r>
            <a:endParaRPr lang="en-US" sz="4800" dirty="0"/>
          </a:p>
        </p:txBody>
      </p:sp>
    </p:spTree>
    <p:extLst>
      <p:ext uri="{BB962C8B-B14F-4D97-AF65-F5344CB8AC3E}">
        <p14:creationId xmlns:p14="http://schemas.microsoft.com/office/powerpoint/2010/main" val="1413653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1000" y="610061"/>
            <a:ext cx="8308975" cy="259083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47800" y="3657600"/>
            <a:ext cx="6553200" cy="2123658"/>
          </a:xfrm>
          <a:prstGeom prst="rect">
            <a:avLst/>
          </a:prstGeom>
          <a:noFill/>
        </p:spPr>
        <p:txBody>
          <a:bodyPr wrap="square" rtlCol="0">
            <a:spAutoFit/>
          </a:bodyPr>
          <a:lstStyle/>
          <a:p>
            <a:pPr algn="ctr"/>
            <a:r>
              <a:rPr lang="en-US" sz="4400" b="1" dirty="0"/>
              <a:t>4. BUT BILLINGS’ GROWTH LAGS BEHIND OTHER MONTANA CITIES</a:t>
            </a:r>
          </a:p>
        </p:txBody>
      </p:sp>
    </p:spTree>
    <p:extLst>
      <p:ext uri="{BB962C8B-B14F-4D97-AF65-F5344CB8AC3E}">
        <p14:creationId xmlns:p14="http://schemas.microsoft.com/office/powerpoint/2010/main" val="1230155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533400"/>
            <a:ext cx="8839200" cy="523220"/>
          </a:xfrm>
          <a:prstGeom prst="rect">
            <a:avLst/>
          </a:prstGeom>
          <a:noFill/>
        </p:spPr>
        <p:txBody>
          <a:bodyPr wrap="square" rtlCol="0">
            <a:spAutoFit/>
          </a:bodyPr>
          <a:lstStyle/>
          <a:p>
            <a:r>
              <a:rPr lang="en-US" sz="2800" b="1" dirty="0"/>
              <a:t>Compare Billings’ growth to other Montana cities, 4 years:</a:t>
            </a:r>
          </a:p>
        </p:txBody>
      </p:sp>
      <p:graphicFrame>
        <p:nvGraphicFramePr>
          <p:cNvPr id="6" name="Table 5"/>
          <p:cNvGraphicFramePr>
            <a:graphicFrameLocks noGrp="1"/>
          </p:cNvGraphicFramePr>
          <p:nvPr>
            <p:extLst>
              <p:ext uri="{D42A27DB-BD31-4B8C-83A1-F6EECF244321}">
                <p14:modId xmlns:p14="http://schemas.microsoft.com/office/powerpoint/2010/main" val="382044557"/>
              </p:ext>
            </p:extLst>
          </p:nvPr>
        </p:nvGraphicFramePr>
        <p:xfrm>
          <a:off x="457200" y="1219201"/>
          <a:ext cx="8001000" cy="3463803"/>
        </p:xfrm>
        <a:graphic>
          <a:graphicData uri="http://schemas.openxmlformats.org/drawingml/2006/table">
            <a:tbl>
              <a:tblPr firstRow="1" firstCol="1" bandRow="1"/>
              <a:tblGrid>
                <a:gridCol w="2744418">
                  <a:extLst>
                    <a:ext uri="{9D8B030D-6E8A-4147-A177-3AD203B41FA5}">
                      <a16:colId xmlns:a16="http://schemas.microsoft.com/office/drawing/2014/main" val="20000"/>
                    </a:ext>
                  </a:extLst>
                </a:gridCol>
                <a:gridCol w="2673089">
                  <a:extLst>
                    <a:ext uri="{9D8B030D-6E8A-4147-A177-3AD203B41FA5}">
                      <a16:colId xmlns:a16="http://schemas.microsoft.com/office/drawing/2014/main" val="20001"/>
                    </a:ext>
                  </a:extLst>
                </a:gridCol>
                <a:gridCol w="2583493">
                  <a:extLst>
                    <a:ext uri="{9D8B030D-6E8A-4147-A177-3AD203B41FA5}">
                      <a16:colId xmlns:a16="http://schemas.microsoft.com/office/drawing/2014/main" val="20002"/>
                    </a:ext>
                  </a:extLst>
                </a:gridCol>
              </a:tblGrid>
              <a:tr h="468118">
                <a:tc>
                  <a:txBody>
                    <a:bodyPr/>
                    <a:lstStyle/>
                    <a:p>
                      <a:pPr marL="0" marR="0">
                        <a:spcBef>
                          <a:spcPts val="0"/>
                        </a:spcBef>
                        <a:spcAft>
                          <a:spcPts val="0"/>
                        </a:spcAft>
                      </a:pPr>
                      <a:r>
                        <a:rPr lang="en-US" sz="2400" b="1" dirty="0">
                          <a:effectLst/>
                          <a:latin typeface="Calibri"/>
                          <a:ea typeface="Calibri"/>
                          <a:cs typeface="Times New Roman"/>
                        </a:rPr>
                        <a:t>Cities</a:t>
                      </a:r>
                      <a:r>
                        <a:rPr lang="en-US" sz="2400" b="1" baseline="0" dirty="0">
                          <a:effectLst/>
                          <a:latin typeface="Calibri"/>
                          <a:ea typeface="Calibri"/>
                          <a:cs typeface="Times New Roman"/>
                        </a:rPr>
                        <a:t> over 25,000</a:t>
                      </a:r>
                    </a:p>
                    <a:p>
                      <a:pPr marL="0" marR="0">
                        <a:spcBef>
                          <a:spcPts val="0"/>
                        </a:spcBef>
                        <a:spcAft>
                          <a:spcPts val="0"/>
                        </a:spcAft>
                      </a:pPr>
                      <a:r>
                        <a:rPr lang="en-US" sz="2400" b="1" baseline="0" dirty="0">
                          <a:effectLst/>
                          <a:latin typeface="Calibri"/>
                          <a:ea typeface="Calibri"/>
                          <a:cs typeface="Times New Roman"/>
                        </a:rPr>
                        <a:t>     population</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 Change, 2014-2018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 Change, 2016-18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42643">
                <a:tc>
                  <a:txBody>
                    <a:bodyPr/>
                    <a:lstStyle/>
                    <a:p>
                      <a:pPr marL="0" marR="0">
                        <a:spcBef>
                          <a:spcPts val="0"/>
                        </a:spcBef>
                        <a:spcAft>
                          <a:spcPts val="0"/>
                        </a:spcAft>
                      </a:pPr>
                      <a:r>
                        <a:rPr lang="en-US" sz="2400" b="1" dirty="0">
                          <a:effectLst/>
                          <a:latin typeface="Calibri"/>
                          <a:ea typeface="Calibri"/>
                          <a:cs typeface="Times New Roman"/>
                        </a:rPr>
                        <a:t>Billings (No ND0)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1.01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-0.09</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8118">
                <a:tc>
                  <a:txBody>
                    <a:bodyPr/>
                    <a:lstStyle/>
                    <a:p>
                      <a:pPr marL="0" marR="0">
                        <a:spcBef>
                          <a:spcPts val="0"/>
                        </a:spcBef>
                        <a:spcAft>
                          <a:spcPts val="0"/>
                        </a:spcAft>
                      </a:pPr>
                      <a:r>
                        <a:rPr lang="en-US" sz="2400" b="1">
                          <a:effectLst/>
                          <a:latin typeface="Calibri"/>
                          <a:ea typeface="Calibri"/>
                          <a:cs typeface="Times New Roman"/>
                        </a:rPr>
                        <a:t>Bozeman (NDO)</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16.54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7.37</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2643">
                <a:tc>
                  <a:txBody>
                    <a:bodyPr/>
                    <a:lstStyle/>
                    <a:p>
                      <a:pPr marL="0" marR="0">
                        <a:spcBef>
                          <a:spcPts val="0"/>
                        </a:spcBef>
                        <a:spcAft>
                          <a:spcPts val="0"/>
                        </a:spcAft>
                      </a:pPr>
                      <a:r>
                        <a:rPr lang="en-US" sz="2400" b="1" dirty="0">
                          <a:effectLst/>
                          <a:latin typeface="Calibri"/>
                          <a:ea typeface="Calibri"/>
                          <a:cs typeface="Times New Roman"/>
                        </a:rPr>
                        <a:t>Missoula (NDO)</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6.81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3.04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8118">
                <a:tc>
                  <a:txBody>
                    <a:bodyPr/>
                    <a:lstStyle/>
                    <a:p>
                      <a:pPr marL="0" marR="0">
                        <a:spcBef>
                          <a:spcPts val="0"/>
                        </a:spcBef>
                        <a:spcAft>
                          <a:spcPts val="0"/>
                        </a:spcAft>
                      </a:pPr>
                      <a:r>
                        <a:rPr lang="en-US" sz="2400" b="1">
                          <a:effectLst/>
                          <a:latin typeface="Calibri"/>
                          <a:ea typeface="Calibri"/>
                          <a:cs typeface="Times New Roman"/>
                        </a:rPr>
                        <a:t>Helena (NDO)</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7.31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3.66</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2643">
                <a:tc>
                  <a:txBody>
                    <a:bodyPr/>
                    <a:lstStyle/>
                    <a:p>
                      <a:pPr marL="0" marR="0">
                        <a:spcBef>
                          <a:spcPts val="0"/>
                        </a:spcBef>
                        <a:spcAft>
                          <a:spcPts val="0"/>
                        </a:spcAft>
                      </a:pPr>
                      <a:r>
                        <a:rPr lang="en-US" sz="2400" b="1" dirty="0">
                          <a:effectLst/>
                          <a:latin typeface="Calibri"/>
                          <a:ea typeface="Calibri"/>
                          <a:cs typeface="Times New Roman"/>
                        </a:rPr>
                        <a:t>Butte (NDO)</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0.68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0.8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8118">
                <a:tc>
                  <a:txBody>
                    <a:bodyPr/>
                    <a:lstStyle/>
                    <a:p>
                      <a:pPr marL="0" marR="0" algn="l">
                        <a:spcBef>
                          <a:spcPts val="0"/>
                        </a:spcBef>
                        <a:spcAft>
                          <a:spcPts val="0"/>
                        </a:spcAft>
                      </a:pPr>
                      <a:r>
                        <a:rPr lang="en-US" sz="2400" b="1" dirty="0">
                          <a:effectLst/>
                          <a:latin typeface="Calibri"/>
                          <a:ea typeface="Calibri"/>
                          <a:cs typeface="Times New Roman"/>
                        </a:rPr>
                        <a:t>Great Falls (No </a:t>
                      </a:r>
                      <a:r>
                        <a:rPr lang="en-US" sz="2000" b="1" dirty="0">
                          <a:effectLst/>
                          <a:latin typeface="Calibri"/>
                          <a:ea typeface="Calibri"/>
                          <a:cs typeface="Times New Roman"/>
                        </a:rPr>
                        <a:t>NDO)</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Calibri"/>
                          <a:cs typeface="Times New Roman"/>
                        </a:rPr>
                        <a:t>-1.08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effectLst/>
                          <a:latin typeface="Calibri"/>
                          <a:ea typeface="Calibri"/>
                          <a:cs typeface="Times New Roman"/>
                        </a:rPr>
                        <a:t>-0.3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TextBox 6"/>
          <p:cNvSpPr txBox="1"/>
          <p:nvPr/>
        </p:nvSpPr>
        <p:spPr>
          <a:xfrm>
            <a:off x="454995" y="4724400"/>
            <a:ext cx="8153400" cy="1815882"/>
          </a:xfrm>
          <a:prstGeom prst="rect">
            <a:avLst/>
          </a:prstGeom>
          <a:noFill/>
        </p:spPr>
        <p:txBody>
          <a:bodyPr wrap="square" rtlCol="0">
            <a:spAutoFit/>
          </a:bodyPr>
          <a:lstStyle/>
          <a:p>
            <a:r>
              <a:rPr lang="en-US" sz="2800" b="1" dirty="0"/>
              <a:t> 	Note that during the two most recent years for which data is available, the population of Billings has declined, and experienced a lower growth rate than all other cities other than Great Falls. </a:t>
            </a:r>
          </a:p>
        </p:txBody>
      </p:sp>
    </p:spTree>
    <p:extLst>
      <p:ext uri="{BB962C8B-B14F-4D97-AF65-F5344CB8AC3E}">
        <p14:creationId xmlns:p14="http://schemas.microsoft.com/office/powerpoint/2010/main" val="4132036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373" y="152400"/>
            <a:ext cx="7124777" cy="655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7030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5.  </a:t>
            </a:r>
            <a:r>
              <a:rPr lang="en-US" sz="4900" b="1" dirty="0"/>
              <a:t>OTHER REASONS </a:t>
            </a:r>
            <a:br>
              <a:rPr lang="en-US" sz="4900" b="1" dirty="0"/>
            </a:br>
            <a:br>
              <a:rPr lang="en-US" sz="4900" b="1" dirty="0"/>
            </a:br>
            <a:r>
              <a:rPr lang="en-US" sz="4900" b="1" dirty="0"/>
              <a:t>FOR BILLINGS </a:t>
            </a:r>
            <a:br>
              <a:rPr lang="en-US" sz="4900" b="1" dirty="0"/>
            </a:br>
            <a:br>
              <a:rPr lang="en-US" sz="4900" b="1" dirty="0"/>
            </a:br>
            <a:r>
              <a:rPr lang="en-US" sz="4900" b="1" dirty="0"/>
              <a:t>TO PASS AN NDO </a:t>
            </a:r>
          </a:p>
        </p:txBody>
      </p:sp>
    </p:spTree>
    <p:extLst>
      <p:ext uri="{BB962C8B-B14F-4D97-AF65-F5344CB8AC3E}">
        <p14:creationId xmlns:p14="http://schemas.microsoft.com/office/powerpoint/2010/main" val="405456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153400" cy="3539430"/>
          </a:xfrm>
          <a:prstGeom prst="rect">
            <a:avLst/>
          </a:prstGeom>
          <a:noFill/>
        </p:spPr>
        <p:txBody>
          <a:bodyPr wrap="square" rtlCol="0">
            <a:spAutoFit/>
          </a:bodyPr>
          <a:lstStyle/>
          <a:p>
            <a:r>
              <a:rPr lang="en-US" dirty="0"/>
              <a:t>	</a:t>
            </a:r>
            <a:r>
              <a:rPr lang="en-US" sz="2800" b="1" dirty="0"/>
              <a:t>Even the most conservative estimates indicate that 4 to 5 percent of the country’s population identify as being gay. If we assume that each gay person has an average of one other family member residing with them, it seems reasonable to assume that Billings is taking the position that it does not welcome nearly ten percent of the population. </a:t>
            </a:r>
          </a:p>
          <a:p>
            <a:endParaRPr lang="en-US" sz="2800" b="1" dirty="0"/>
          </a:p>
        </p:txBody>
      </p:sp>
    </p:spTree>
    <p:extLst>
      <p:ext uri="{BB962C8B-B14F-4D97-AF65-F5344CB8AC3E}">
        <p14:creationId xmlns:p14="http://schemas.microsoft.com/office/powerpoint/2010/main" val="1100672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153400" cy="6555641"/>
          </a:xfrm>
          <a:prstGeom prst="rect">
            <a:avLst/>
          </a:prstGeom>
          <a:noFill/>
        </p:spPr>
        <p:txBody>
          <a:bodyPr wrap="square" rtlCol="0">
            <a:spAutoFit/>
          </a:bodyPr>
          <a:lstStyle/>
          <a:p>
            <a:r>
              <a:rPr lang="en-US" dirty="0"/>
              <a:t>	</a:t>
            </a:r>
            <a:r>
              <a:rPr lang="en-US" sz="2800" b="1" dirty="0"/>
              <a:t>Even the most conservative estimates indicate that 4 to 5 percent of the country’s population identify as being gay. If we assume that each gay person has an average of one other family member residing with them, it seems reasonable to assume that Billings is taking the position that it does not welcome nearly ten percent of the population. </a:t>
            </a:r>
          </a:p>
          <a:p>
            <a:endParaRPr lang="en-US" sz="2800" b="1" dirty="0"/>
          </a:p>
          <a:p>
            <a:r>
              <a:rPr lang="en-US" sz="2800" b="1" dirty="0"/>
              <a:t>	Making such a decision even more economically foolhardy, recent sources place the percentage of the population identifying as gay much higher.  In particular, far more Millennials (persons now aged 23 to 38) identify as gay. A 2017 Harris poll reported that twenty percent of persons aged 18 to 34 identify as LGBTQ. </a:t>
            </a:r>
          </a:p>
        </p:txBody>
      </p:sp>
    </p:spTree>
    <p:extLst>
      <p:ext uri="{BB962C8B-B14F-4D97-AF65-F5344CB8AC3E}">
        <p14:creationId xmlns:p14="http://schemas.microsoft.com/office/powerpoint/2010/main" val="4157853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01000" cy="2062103"/>
          </a:xfrm>
          <a:prstGeom prst="rect">
            <a:avLst/>
          </a:prstGeom>
          <a:noFill/>
        </p:spPr>
        <p:txBody>
          <a:bodyPr wrap="square" rtlCol="0">
            <a:spAutoFit/>
          </a:bodyPr>
          <a:lstStyle/>
          <a:p>
            <a:r>
              <a:rPr lang="en-US" sz="3200" b="1" dirty="0"/>
              <a:t>IMAGINE YOU WERE PART OF A FAMILY OF FOUR, AND</a:t>
            </a:r>
          </a:p>
          <a:p>
            <a:pPr marL="742950" lvl="1" indent="-285750">
              <a:buFont typeface="Wingdings" panose="05000000000000000000" pitchFamily="2" charset="2"/>
              <a:buChar char="Ø"/>
            </a:pPr>
            <a:r>
              <a:rPr lang="en-US" sz="3200" b="1" dirty="0"/>
              <a:t>You wanted to start or relocate a business somewhere, OR</a:t>
            </a:r>
          </a:p>
        </p:txBody>
      </p:sp>
    </p:spTree>
    <p:extLst>
      <p:ext uri="{BB962C8B-B14F-4D97-AF65-F5344CB8AC3E}">
        <p14:creationId xmlns:p14="http://schemas.microsoft.com/office/powerpoint/2010/main" val="3548290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01000" cy="3046988"/>
          </a:xfrm>
          <a:prstGeom prst="rect">
            <a:avLst/>
          </a:prstGeom>
          <a:noFill/>
        </p:spPr>
        <p:txBody>
          <a:bodyPr wrap="square" rtlCol="0">
            <a:spAutoFit/>
          </a:bodyPr>
          <a:lstStyle/>
          <a:p>
            <a:r>
              <a:rPr lang="en-US" sz="3200" b="1" dirty="0"/>
              <a:t>IMAGINE YOU WERE PART OF A FAMILY OF FOUR, AND</a:t>
            </a:r>
          </a:p>
          <a:p>
            <a:pPr marL="742950" lvl="1" indent="-285750">
              <a:buFont typeface="Wingdings" panose="05000000000000000000" pitchFamily="2" charset="2"/>
              <a:buChar char="Ø"/>
            </a:pPr>
            <a:r>
              <a:rPr lang="en-US" sz="3200" b="1" dirty="0"/>
              <a:t>You wanted to start or relocate a business somewhere, OR</a:t>
            </a:r>
          </a:p>
          <a:p>
            <a:pPr marL="742950" lvl="1" indent="-285750">
              <a:buFont typeface="Wingdings" panose="05000000000000000000" pitchFamily="2" charset="2"/>
              <a:buChar char="Ø"/>
            </a:pPr>
            <a:r>
              <a:rPr lang="en-US" sz="3200" b="1" dirty="0"/>
              <a:t>You were a physician deciding where to practice, OR</a:t>
            </a:r>
          </a:p>
        </p:txBody>
      </p:sp>
    </p:spTree>
    <p:extLst>
      <p:ext uri="{BB962C8B-B14F-4D97-AF65-F5344CB8AC3E}">
        <p14:creationId xmlns:p14="http://schemas.microsoft.com/office/powerpoint/2010/main" val="2661754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01000" cy="4524315"/>
          </a:xfrm>
          <a:prstGeom prst="rect">
            <a:avLst/>
          </a:prstGeom>
          <a:noFill/>
        </p:spPr>
        <p:txBody>
          <a:bodyPr wrap="square" rtlCol="0">
            <a:spAutoFit/>
          </a:bodyPr>
          <a:lstStyle/>
          <a:p>
            <a:r>
              <a:rPr lang="en-US" sz="3200" b="1" dirty="0"/>
              <a:t>IMAGINE YOU WERE PART OF A FAMILY OF FOUR, AND</a:t>
            </a:r>
          </a:p>
          <a:p>
            <a:pPr marL="742950" lvl="1" indent="-285750">
              <a:buFont typeface="Wingdings" panose="05000000000000000000" pitchFamily="2" charset="2"/>
              <a:buChar char="Ø"/>
            </a:pPr>
            <a:r>
              <a:rPr lang="en-US" sz="3200" b="1" dirty="0"/>
              <a:t>You wanted to start or relocate a business somewhere, OR</a:t>
            </a:r>
          </a:p>
          <a:p>
            <a:pPr marL="742950" lvl="1" indent="-285750">
              <a:buFont typeface="Wingdings" panose="05000000000000000000" pitchFamily="2" charset="2"/>
              <a:buChar char="Ø"/>
            </a:pPr>
            <a:r>
              <a:rPr lang="en-US" sz="3200" b="1" dirty="0"/>
              <a:t>You were a physician deciding where to practice, OR</a:t>
            </a:r>
          </a:p>
          <a:p>
            <a:pPr marL="742950" lvl="1" indent="-285750">
              <a:buFont typeface="Wingdings" panose="05000000000000000000" pitchFamily="2" charset="2"/>
              <a:buChar char="Ø"/>
            </a:pPr>
            <a:r>
              <a:rPr lang="en-US" sz="3200" b="1" dirty="0"/>
              <a:t>You were wanting to relocate somewhere in the West, AND</a:t>
            </a:r>
          </a:p>
          <a:p>
            <a:r>
              <a:rPr lang="en-US" sz="3200" b="1" dirty="0"/>
              <a:t>	 </a:t>
            </a:r>
          </a:p>
        </p:txBody>
      </p:sp>
    </p:spTree>
    <p:extLst>
      <p:ext uri="{BB962C8B-B14F-4D97-AF65-F5344CB8AC3E}">
        <p14:creationId xmlns:p14="http://schemas.microsoft.com/office/powerpoint/2010/main" val="4203480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01000" cy="6617196"/>
          </a:xfrm>
          <a:prstGeom prst="rect">
            <a:avLst/>
          </a:prstGeom>
          <a:noFill/>
        </p:spPr>
        <p:txBody>
          <a:bodyPr wrap="square" rtlCol="0">
            <a:spAutoFit/>
          </a:bodyPr>
          <a:lstStyle/>
          <a:p>
            <a:r>
              <a:rPr lang="en-US" sz="3200" b="1" dirty="0"/>
              <a:t>IMAGINE YOU WERE PART OF A FAMILY OF FOUR, AND</a:t>
            </a:r>
          </a:p>
          <a:p>
            <a:pPr marL="742950" lvl="1" indent="-285750">
              <a:buFont typeface="Wingdings" panose="05000000000000000000" pitchFamily="2" charset="2"/>
              <a:buChar char="Ø"/>
            </a:pPr>
            <a:r>
              <a:rPr lang="en-US" sz="3200" b="1" dirty="0"/>
              <a:t>You wanted to start or relocate a business somewhere, OR</a:t>
            </a:r>
          </a:p>
          <a:p>
            <a:pPr marL="742950" lvl="1" indent="-285750">
              <a:buFont typeface="Wingdings" panose="05000000000000000000" pitchFamily="2" charset="2"/>
              <a:buChar char="Ø"/>
            </a:pPr>
            <a:r>
              <a:rPr lang="en-US" sz="3200" b="1" dirty="0"/>
              <a:t>You were a physician deciding where to practice, OR</a:t>
            </a:r>
          </a:p>
          <a:p>
            <a:pPr marL="742950" lvl="1" indent="-285750">
              <a:buFont typeface="Wingdings" panose="05000000000000000000" pitchFamily="2" charset="2"/>
              <a:buChar char="Ø"/>
            </a:pPr>
            <a:r>
              <a:rPr lang="en-US" sz="3200" b="1" dirty="0"/>
              <a:t>You were wanting to relocate somewhere in the West, AND</a:t>
            </a:r>
          </a:p>
          <a:p>
            <a:r>
              <a:rPr lang="en-US" sz="3200" b="1" dirty="0"/>
              <a:t>	 </a:t>
            </a:r>
          </a:p>
          <a:p>
            <a:r>
              <a:rPr lang="en-US" sz="4000" b="1" dirty="0"/>
              <a:t>You had a ten year old gay child,</a:t>
            </a:r>
          </a:p>
          <a:p>
            <a:endParaRPr lang="en-US" sz="3200" b="1" dirty="0"/>
          </a:p>
          <a:p>
            <a:r>
              <a:rPr lang="en-US" sz="3200" b="1" dirty="0"/>
              <a:t>In which Montana city would you want to locate?</a:t>
            </a:r>
          </a:p>
        </p:txBody>
      </p:sp>
    </p:spTree>
    <p:extLst>
      <p:ext uri="{BB962C8B-B14F-4D97-AF65-F5344CB8AC3E}">
        <p14:creationId xmlns:p14="http://schemas.microsoft.com/office/powerpoint/2010/main" val="3496102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153400" cy="5232202"/>
          </a:xfrm>
          <a:prstGeom prst="rect">
            <a:avLst/>
          </a:prstGeom>
        </p:spPr>
        <p:txBody>
          <a:bodyPr wrap="square">
            <a:spAutoFit/>
          </a:bodyPr>
          <a:lstStyle/>
          <a:p>
            <a:pPr algn="ctr"/>
            <a:r>
              <a:rPr lang="en-US" sz="2400" b="1" dirty="0"/>
              <a:t>PREDICTED GROWTH OF BILLINGS</a:t>
            </a:r>
            <a:endParaRPr lang="en-US" sz="2400" dirty="0"/>
          </a:p>
          <a:p>
            <a:r>
              <a:rPr lang="en-US" sz="2400" dirty="0"/>
              <a:t> 	The City of Billings Facilities Master Plan dated September 16, 2015, prepared by CTA Architects Engineers in association with CGL Companies presented historic data for the growth of Billings:</a:t>
            </a:r>
          </a:p>
          <a:p>
            <a:r>
              <a:rPr lang="en-US" sz="2400" dirty="0"/>
              <a:t> </a:t>
            </a:r>
          </a:p>
          <a:p>
            <a:r>
              <a:rPr lang="en-US" sz="2400" dirty="0"/>
              <a:t>	That Master Plan reported that Billings had experienced a steady increase in population in the past 10 years, with population increasing from 96,894 in 2004, to 110,752 in 2014, </a:t>
            </a:r>
            <a:br>
              <a:rPr lang="en-US" sz="2400" dirty="0"/>
            </a:br>
            <a:r>
              <a:rPr lang="en-US" sz="2400" dirty="0"/>
              <a:t>“an increase of </a:t>
            </a:r>
            <a:r>
              <a:rPr lang="en-US" sz="2400" b="1" u="sng" dirty="0"/>
              <a:t>14.3%</a:t>
            </a:r>
            <a:r>
              <a:rPr lang="en-US" sz="2400" dirty="0"/>
              <a:t> overall or 1.4% annually.”</a:t>
            </a:r>
          </a:p>
          <a:p>
            <a:endParaRPr lang="en-US" sz="2400" dirty="0"/>
          </a:p>
          <a:p>
            <a:r>
              <a:rPr lang="en-US" sz="2400" dirty="0"/>
              <a:t>	Predicting that, “Billings will likely continue to grow in the foreseeable future,” the Plan used a </a:t>
            </a:r>
            <a:r>
              <a:rPr lang="en-US" sz="2400" b="1" u="sng" dirty="0"/>
              <a:t>1.8%</a:t>
            </a:r>
            <a:r>
              <a:rPr lang="en-US" sz="2400" dirty="0"/>
              <a:t> annual growth rate in predicting that Billings would reach 123,265 in 2020. </a:t>
            </a:r>
          </a:p>
        </p:txBody>
      </p:sp>
    </p:spTree>
    <p:extLst>
      <p:ext uri="{BB962C8B-B14F-4D97-AF65-F5344CB8AC3E}">
        <p14:creationId xmlns:p14="http://schemas.microsoft.com/office/powerpoint/2010/main" val="2097212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Autofit/>
          </a:bodyPr>
          <a:lstStyle/>
          <a:p>
            <a:r>
              <a:rPr lang="en-US" b="1" dirty="0"/>
              <a:t>6.  WHAT ARE THE ARGUMENTS </a:t>
            </a:r>
            <a:br>
              <a:rPr lang="en-US" b="1" dirty="0"/>
            </a:br>
            <a:br>
              <a:rPr lang="en-US" b="1" dirty="0"/>
            </a:br>
            <a:r>
              <a:rPr lang="en-US" b="1" dirty="0"/>
              <a:t>AGAINST PASSING A </a:t>
            </a:r>
            <a:br>
              <a:rPr lang="en-US" b="1" dirty="0"/>
            </a:br>
            <a:br>
              <a:rPr lang="en-US" b="1" dirty="0"/>
            </a:br>
            <a:r>
              <a:rPr lang="en-US" b="1" dirty="0"/>
              <a:t>NONDISCRIMINATION </a:t>
            </a:r>
            <a:br>
              <a:rPr lang="en-US" b="1" dirty="0"/>
            </a:br>
            <a:br>
              <a:rPr lang="en-US" b="1" dirty="0"/>
            </a:br>
            <a:r>
              <a:rPr lang="en-US" b="1" dirty="0"/>
              <a:t>ORDINANCE?</a:t>
            </a:r>
          </a:p>
        </p:txBody>
      </p:sp>
    </p:spTree>
    <p:extLst>
      <p:ext uri="{BB962C8B-B14F-4D97-AF65-F5344CB8AC3E}">
        <p14:creationId xmlns:p14="http://schemas.microsoft.com/office/powerpoint/2010/main" val="2539629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153400" cy="1200329"/>
          </a:xfrm>
          <a:prstGeom prst="rect">
            <a:avLst/>
          </a:prstGeom>
          <a:noFill/>
        </p:spPr>
        <p:txBody>
          <a:bodyPr wrap="square" rtlCol="0">
            <a:spAutoFit/>
          </a:bodyPr>
          <a:lstStyle/>
          <a:p>
            <a:r>
              <a:rPr lang="en-US" sz="3600" b="1" dirty="0"/>
              <a:t>A. LGBTQ population already protected.</a:t>
            </a:r>
          </a:p>
          <a:p>
            <a:endParaRPr lang="en-US" b="1" dirty="0"/>
          </a:p>
          <a:p>
            <a:r>
              <a:rPr lang="en-US" b="1" dirty="0"/>
              <a:t>	</a:t>
            </a:r>
            <a:endParaRPr lang="en-US" sz="2800" b="1" dirty="0"/>
          </a:p>
        </p:txBody>
      </p:sp>
    </p:spTree>
    <p:extLst>
      <p:ext uri="{BB962C8B-B14F-4D97-AF65-F5344CB8AC3E}">
        <p14:creationId xmlns:p14="http://schemas.microsoft.com/office/powerpoint/2010/main" val="3309427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153400" cy="5663089"/>
          </a:xfrm>
          <a:prstGeom prst="rect">
            <a:avLst/>
          </a:prstGeom>
          <a:noFill/>
        </p:spPr>
        <p:txBody>
          <a:bodyPr wrap="square" rtlCol="0">
            <a:spAutoFit/>
          </a:bodyPr>
          <a:lstStyle/>
          <a:p>
            <a:r>
              <a:rPr lang="en-US" sz="3600" b="1" dirty="0"/>
              <a:t>A. LGBTQ population already protected.</a:t>
            </a:r>
          </a:p>
          <a:p>
            <a:endParaRPr lang="en-US" b="1" dirty="0"/>
          </a:p>
          <a:p>
            <a:r>
              <a:rPr lang="en-US" b="1" dirty="0"/>
              <a:t>	</a:t>
            </a:r>
            <a:r>
              <a:rPr lang="en-US" sz="3200" b="1" dirty="0"/>
              <a:t>Not true. Neither state nor federal law provides such protection.  State law does provide protection against discrimination based on race, creed, color, national origin, age, mental and physical disability, marital status, and sex, but not sexual orientation.</a:t>
            </a:r>
          </a:p>
          <a:p>
            <a:r>
              <a:rPr lang="en-US" sz="3200" b="1" dirty="0"/>
              <a:t>	</a:t>
            </a:r>
            <a:r>
              <a:rPr lang="en-US" sz="2800" b="1" dirty="0"/>
              <a:t>[Montana employment law does provide that a discharge following a probationary period must be based upon “good cause,” but does not relate to hiring or other employment practices.]</a:t>
            </a:r>
          </a:p>
        </p:txBody>
      </p:sp>
    </p:spTree>
    <p:extLst>
      <p:ext uri="{BB962C8B-B14F-4D97-AF65-F5344CB8AC3E}">
        <p14:creationId xmlns:p14="http://schemas.microsoft.com/office/powerpoint/2010/main" val="787174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8153400" cy="2585323"/>
          </a:xfrm>
          <a:prstGeom prst="rect">
            <a:avLst/>
          </a:prstGeom>
          <a:noFill/>
        </p:spPr>
        <p:txBody>
          <a:bodyPr wrap="square" rtlCol="0">
            <a:spAutoFit/>
          </a:bodyPr>
          <a:lstStyle/>
          <a:p>
            <a:r>
              <a:rPr lang="en-US" sz="3600" b="1" dirty="0"/>
              <a:t>B. Complaints under an NDO will clog the courts and be expensive to administer.</a:t>
            </a:r>
          </a:p>
          <a:p>
            <a:endParaRPr lang="en-US" sz="3600" b="1" dirty="0"/>
          </a:p>
          <a:p>
            <a:r>
              <a:rPr lang="en-US" sz="3600" b="1" dirty="0"/>
              <a:t>	</a:t>
            </a:r>
            <a:endParaRPr lang="en-US" b="1" dirty="0"/>
          </a:p>
          <a:p>
            <a:r>
              <a:rPr lang="en-US" b="1" dirty="0"/>
              <a:t>	</a:t>
            </a:r>
            <a:endParaRPr lang="en-US" sz="2000" b="1" dirty="0"/>
          </a:p>
        </p:txBody>
      </p:sp>
    </p:spTree>
    <p:extLst>
      <p:ext uri="{BB962C8B-B14F-4D97-AF65-F5344CB8AC3E}">
        <p14:creationId xmlns:p14="http://schemas.microsoft.com/office/powerpoint/2010/main" val="1541558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8153400" cy="4832092"/>
          </a:xfrm>
          <a:prstGeom prst="rect">
            <a:avLst/>
          </a:prstGeom>
          <a:noFill/>
        </p:spPr>
        <p:txBody>
          <a:bodyPr wrap="square" rtlCol="0">
            <a:spAutoFit/>
          </a:bodyPr>
          <a:lstStyle/>
          <a:p>
            <a:r>
              <a:rPr lang="en-US" sz="3600" b="1" dirty="0"/>
              <a:t>B. Complaints under an NDO will clog the courts and be expensive to administer.</a:t>
            </a:r>
          </a:p>
          <a:p>
            <a:endParaRPr lang="en-US" sz="3600" b="1" dirty="0"/>
          </a:p>
          <a:p>
            <a:r>
              <a:rPr lang="en-US" sz="3600" b="1" dirty="0"/>
              <a:t>	</a:t>
            </a:r>
            <a:r>
              <a:rPr lang="en-US" sz="3200" b="1" dirty="0"/>
              <a:t>Not true. In Montana, there are five cities with a combined experience of over 30 years without a complaint having been filed. Nationally, very few complaints have been filed under any city’s NDO.  </a:t>
            </a:r>
          </a:p>
          <a:p>
            <a:endParaRPr lang="en-US" b="1" dirty="0"/>
          </a:p>
          <a:p>
            <a:r>
              <a:rPr lang="en-US" b="1" dirty="0"/>
              <a:t>	</a:t>
            </a:r>
            <a:endParaRPr lang="en-US" sz="2000" b="1" dirty="0"/>
          </a:p>
        </p:txBody>
      </p:sp>
    </p:spTree>
    <p:extLst>
      <p:ext uri="{BB962C8B-B14F-4D97-AF65-F5344CB8AC3E}">
        <p14:creationId xmlns:p14="http://schemas.microsoft.com/office/powerpoint/2010/main" val="326716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7696200" cy="1908215"/>
          </a:xfrm>
          <a:prstGeom prst="rect">
            <a:avLst/>
          </a:prstGeom>
          <a:noFill/>
        </p:spPr>
        <p:txBody>
          <a:bodyPr wrap="square" rtlCol="0">
            <a:spAutoFit/>
          </a:bodyPr>
          <a:lstStyle/>
          <a:p>
            <a:r>
              <a:rPr lang="en-US" sz="3600" b="1" dirty="0"/>
              <a:t>C. If there are no complaints, why pass an NDO?</a:t>
            </a:r>
          </a:p>
          <a:p>
            <a:endParaRPr lang="en-US" sz="2800" b="1" dirty="0"/>
          </a:p>
          <a:p>
            <a:r>
              <a:rPr lang="en-US" b="1" dirty="0"/>
              <a:t>	</a:t>
            </a:r>
            <a:endParaRPr lang="en-US" sz="2000" b="1" dirty="0"/>
          </a:p>
        </p:txBody>
      </p:sp>
    </p:spTree>
    <p:extLst>
      <p:ext uri="{BB962C8B-B14F-4D97-AF65-F5344CB8AC3E}">
        <p14:creationId xmlns:p14="http://schemas.microsoft.com/office/powerpoint/2010/main" val="3453542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7696200" cy="5355312"/>
          </a:xfrm>
          <a:prstGeom prst="rect">
            <a:avLst/>
          </a:prstGeom>
          <a:noFill/>
        </p:spPr>
        <p:txBody>
          <a:bodyPr wrap="square" rtlCol="0">
            <a:spAutoFit/>
          </a:bodyPr>
          <a:lstStyle/>
          <a:p>
            <a:r>
              <a:rPr lang="en-US" sz="3600" b="1" dirty="0"/>
              <a:t>C. If there are no complaints, why pass an NDO?</a:t>
            </a:r>
          </a:p>
          <a:p>
            <a:endParaRPr lang="en-US" sz="2800" b="1" dirty="0"/>
          </a:p>
          <a:p>
            <a:r>
              <a:rPr lang="en-US" sz="3200" b="1" dirty="0"/>
              <a:t>	It is a matter of perception. Billings needs to demonstrate to the world that it does not tolerate discrimination in any form, especially having experienced the stigma of being one of only a few cities to have considered an NDO (2014) and rejected it.</a:t>
            </a:r>
          </a:p>
          <a:p>
            <a:r>
              <a:rPr lang="en-US" b="1" dirty="0"/>
              <a:t>	</a:t>
            </a:r>
            <a:endParaRPr lang="en-US" sz="2000" b="1" dirty="0"/>
          </a:p>
        </p:txBody>
      </p:sp>
    </p:spTree>
    <p:extLst>
      <p:ext uri="{BB962C8B-B14F-4D97-AF65-F5344CB8AC3E}">
        <p14:creationId xmlns:p14="http://schemas.microsoft.com/office/powerpoint/2010/main" val="452978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371600"/>
            <a:ext cx="6705600" cy="2123658"/>
          </a:xfrm>
          <a:prstGeom prst="rect">
            <a:avLst/>
          </a:prstGeom>
          <a:noFill/>
        </p:spPr>
        <p:txBody>
          <a:bodyPr wrap="square" rtlCol="0">
            <a:spAutoFit/>
          </a:bodyPr>
          <a:lstStyle/>
          <a:p>
            <a:r>
              <a:rPr lang="en-US" sz="3600" b="1" dirty="0"/>
              <a:t>D. There is no discrimination in Billings.</a:t>
            </a:r>
          </a:p>
          <a:p>
            <a:endParaRPr lang="en-US" sz="2800" b="1" dirty="0"/>
          </a:p>
          <a:p>
            <a:r>
              <a:rPr lang="en-US" sz="3200" b="1" dirty="0"/>
              <a:t>	</a:t>
            </a:r>
            <a:r>
              <a:rPr lang="en-US" b="1" dirty="0"/>
              <a:t>	</a:t>
            </a:r>
            <a:endParaRPr lang="en-US" sz="2000" b="1" dirty="0"/>
          </a:p>
        </p:txBody>
      </p:sp>
    </p:spTree>
    <p:extLst>
      <p:ext uri="{BB962C8B-B14F-4D97-AF65-F5344CB8AC3E}">
        <p14:creationId xmlns:p14="http://schemas.microsoft.com/office/powerpoint/2010/main" val="32843808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371600"/>
            <a:ext cx="6705600" cy="3385542"/>
          </a:xfrm>
          <a:prstGeom prst="rect">
            <a:avLst/>
          </a:prstGeom>
          <a:noFill/>
        </p:spPr>
        <p:txBody>
          <a:bodyPr wrap="square" rtlCol="0">
            <a:spAutoFit/>
          </a:bodyPr>
          <a:lstStyle/>
          <a:p>
            <a:r>
              <a:rPr lang="en-US" sz="3600" b="1" dirty="0"/>
              <a:t>D. There is no discrimination in Billings.</a:t>
            </a:r>
          </a:p>
          <a:p>
            <a:endParaRPr lang="en-US" sz="2800" b="1" dirty="0"/>
          </a:p>
          <a:p>
            <a:r>
              <a:rPr lang="en-US" sz="3200" b="1" dirty="0"/>
              <a:t>	Sadly, that is not the case, as the many hours of testimony at Billings City Council in 2014 demonstrated</a:t>
            </a:r>
            <a:r>
              <a:rPr lang="en-US" sz="2800" b="1" dirty="0"/>
              <a:t>.</a:t>
            </a:r>
          </a:p>
          <a:p>
            <a:r>
              <a:rPr lang="en-US" b="1" dirty="0"/>
              <a:t>	</a:t>
            </a:r>
            <a:endParaRPr lang="en-US" sz="2000" b="1" dirty="0"/>
          </a:p>
        </p:txBody>
      </p:sp>
    </p:spTree>
    <p:extLst>
      <p:ext uri="{BB962C8B-B14F-4D97-AF65-F5344CB8AC3E}">
        <p14:creationId xmlns:p14="http://schemas.microsoft.com/office/powerpoint/2010/main" val="3844214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391400" cy="2123658"/>
          </a:xfrm>
          <a:prstGeom prst="rect">
            <a:avLst/>
          </a:prstGeom>
          <a:noFill/>
        </p:spPr>
        <p:txBody>
          <a:bodyPr wrap="square" rtlCol="0">
            <a:spAutoFit/>
          </a:bodyPr>
          <a:lstStyle/>
          <a:p>
            <a:r>
              <a:rPr lang="en-US" sz="3600" b="1" dirty="0"/>
              <a:t>E. My religion dictates that I discriminate.</a:t>
            </a:r>
          </a:p>
          <a:p>
            <a:endParaRPr lang="en-US" sz="2800" b="1" dirty="0"/>
          </a:p>
          <a:p>
            <a:r>
              <a:rPr lang="en-US" sz="3200" b="1" dirty="0"/>
              <a:t>	</a:t>
            </a:r>
            <a:r>
              <a:rPr lang="en-US" b="1" dirty="0"/>
              <a:t>	</a:t>
            </a:r>
            <a:endParaRPr lang="en-US" sz="2000" b="1" dirty="0"/>
          </a:p>
        </p:txBody>
      </p:sp>
    </p:spTree>
    <p:extLst>
      <p:ext uri="{BB962C8B-B14F-4D97-AF65-F5344CB8AC3E}">
        <p14:creationId xmlns:p14="http://schemas.microsoft.com/office/powerpoint/2010/main" val="213584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1"/>
            <a:ext cx="8305800" cy="5878532"/>
          </a:xfrm>
          <a:prstGeom prst="rect">
            <a:avLst/>
          </a:prstGeom>
        </p:spPr>
        <p:txBody>
          <a:bodyPr wrap="square">
            <a:spAutoFit/>
          </a:bodyPr>
          <a:lstStyle/>
          <a:p>
            <a:pPr algn="ctr"/>
            <a:r>
              <a:rPr lang="en-US" sz="3200" b="1" dirty="0"/>
              <a:t>PREDICTED GROWTH OF BILLINGS, CONT. </a:t>
            </a:r>
            <a:endParaRPr lang="en-US" sz="3200" dirty="0"/>
          </a:p>
          <a:p>
            <a:r>
              <a:rPr lang="en-US" sz="3200" dirty="0"/>
              <a:t> 	One year later, the 2016 City of Billings Growth Policy reported and predicted:  </a:t>
            </a:r>
          </a:p>
          <a:p>
            <a:endParaRPr lang="en-US" sz="2400" dirty="0"/>
          </a:p>
          <a:p>
            <a:pPr algn="ctr"/>
            <a:r>
              <a:rPr lang="en-US" sz="3200" b="1" u="sng" dirty="0"/>
              <a:t>“The average annual growth rate</a:t>
            </a:r>
          </a:p>
          <a:p>
            <a:pPr algn="ctr"/>
            <a:r>
              <a:rPr lang="en-US" sz="3200" b="1" u="sng" dirty="0"/>
              <a:t> since 1990 is 1.5 percent.”</a:t>
            </a:r>
          </a:p>
          <a:p>
            <a:pPr algn="ctr"/>
            <a:endParaRPr lang="en-US" sz="3200" dirty="0"/>
          </a:p>
          <a:p>
            <a:r>
              <a:rPr lang="en-US" sz="3200" dirty="0"/>
              <a:t>	“Given the stability of our economy, the quality of our schools, and the continuing improvement to our quality of life, </a:t>
            </a:r>
            <a:r>
              <a:rPr lang="en-US" sz="3200" b="1" u="sng" dirty="0"/>
              <a:t>a 1.5 percent annual increase is not an unreasonable prediction.”</a:t>
            </a:r>
            <a:r>
              <a:rPr lang="en-US" sz="3200" b="1" dirty="0"/>
              <a:t>. </a:t>
            </a:r>
          </a:p>
        </p:txBody>
      </p:sp>
    </p:spTree>
    <p:extLst>
      <p:ext uri="{BB962C8B-B14F-4D97-AF65-F5344CB8AC3E}">
        <p14:creationId xmlns:p14="http://schemas.microsoft.com/office/powerpoint/2010/main" val="35770339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391400" cy="5847755"/>
          </a:xfrm>
          <a:prstGeom prst="rect">
            <a:avLst/>
          </a:prstGeom>
          <a:noFill/>
        </p:spPr>
        <p:txBody>
          <a:bodyPr wrap="square" rtlCol="0">
            <a:spAutoFit/>
          </a:bodyPr>
          <a:lstStyle/>
          <a:p>
            <a:r>
              <a:rPr lang="en-US" sz="3600" b="1" dirty="0"/>
              <a:t>E. My religion dictates that I discriminate.</a:t>
            </a:r>
          </a:p>
          <a:p>
            <a:endParaRPr lang="en-US" sz="2800" b="1" dirty="0"/>
          </a:p>
          <a:p>
            <a:r>
              <a:rPr lang="en-US" sz="3200" b="1" dirty="0"/>
              <a:t>	Nothing in the ordinance requires that you associate with any particular type of person. It is only in the delivery of public services, employment practices, and public accommodations that discrimination is prohibited. This is a civic and an economic issue, not a religious one. </a:t>
            </a:r>
          </a:p>
          <a:p>
            <a:r>
              <a:rPr lang="en-US" b="1" dirty="0"/>
              <a:t>	</a:t>
            </a:r>
            <a:endParaRPr lang="en-US" sz="2000" b="1" dirty="0"/>
          </a:p>
        </p:txBody>
      </p:sp>
    </p:spTree>
    <p:extLst>
      <p:ext uri="{BB962C8B-B14F-4D97-AF65-F5344CB8AC3E}">
        <p14:creationId xmlns:p14="http://schemas.microsoft.com/office/powerpoint/2010/main" val="26418569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4400"/>
            <a:ext cx="6705600" cy="2677656"/>
          </a:xfrm>
          <a:prstGeom prst="rect">
            <a:avLst/>
          </a:prstGeom>
          <a:noFill/>
        </p:spPr>
        <p:txBody>
          <a:bodyPr wrap="square" rtlCol="0">
            <a:spAutoFit/>
          </a:bodyPr>
          <a:lstStyle/>
          <a:p>
            <a:r>
              <a:rPr lang="en-US" sz="3600" b="1" dirty="0"/>
              <a:t>F. Billings should not be taking this exceptional and significant step.</a:t>
            </a:r>
          </a:p>
          <a:p>
            <a:endParaRPr lang="en-US" sz="2800" b="1" dirty="0"/>
          </a:p>
          <a:p>
            <a:r>
              <a:rPr lang="en-US" sz="3200" b="1" dirty="0"/>
              <a:t>	</a:t>
            </a:r>
            <a:r>
              <a:rPr lang="en-US" b="1" dirty="0"/>
              <a:t>	</a:t>
            </a:r>
            <a:endParaRPr lang="en-US" sz="2000" b="1" dirty="0"/>
          </a:p>
        </p:txBody>
      </p:sp>
    </p:spTree>
    <p:extLst>
      <p:ext uri="{BB962C8B-B14F-4D97-AF65-F5344CB8AC3E}">
        <p14:creationId xmlns:p14="http://schemas.microsoft.com/office/powerpoint/2010/main" val="2310118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4400"/>
            <a:ext cx="6705600" cy="5909310"/>
          </a:xfrm>
          <a:prstGeom prst="rect">
            <a:avLst/>
          </a:prstGeom>
          <a:noFill/>
        </p:spPr>
        <p:txBody>
          <a:bodyPr wrap="square" rtlCol="0">
            <a:spAutoFit/>
          </a:bodyPr>
          <a:lstStyle/>
          <a:p>
            <a:r>
              <a:rPr lang="en-US" sz="3600" b="1" dirty="0"/>
              <a:t>F. Billings should not be taking this exceptional and significant step.</a:t>
            </a:r>
          </a:p>
          <a:p>
            <a:endParaRPr lang="en-US" sz="2800" b="1" dirty="0"/>
          </a:p>
          <a:p>
            <a:r>
              <a:rPr lang="en-US" sz="3200" b="1" dirty="0"/>
              <a:t>	Protection of the LGBTQ community is the norm, not the exception. Almost every major city in the U.S. has such protection, including regional cities Denver, Seattle, Salt Lake City, Boise, Phoenix, Portland, Minneapolis, Chicago, and Dallas.</a:t>
            </a:r>
          </a:p>
          <a:p>
            <a:r>
              <a:rPr lang="en-US" b="1" dirty="0"/>
              <a:t>	</a:t>
            </a:r>
            <a:endParaRPr lang="en-US" sz="2000" b="1" dirty="0"/>
          </a:p>
        </p:txBody>
      </p:sp>
    </p:spTree>
    <p:extLst>
      <p:ext uri="{BB962C8B-B14F-4D97-AF65-F5344CB8AC3E}">
        <p14:creationId xmlns:p14="http://schemas.microsoft.com/office/powerpoint/2010/main" val="36174459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Autofit/>
          </a:bodyPr>
          <a:lstStyle/>
          <a:p>
            <a:r>
              <a:rPr lang="en-US" b="1" dirty="0"/>
              <a:t>7.  BUSINESSES SUPPORT </a:t>
            </a:r>
            <a:br>
              <a:rPr lang="en-US" b="1" dirty="0"/>
            </a:br>
            <a:br>
              <a:rPr lang="en-US" b="1" dirty="0"/>
            </a:br>
            <a:r>
              <a:rPr lang="en-US" b="1" dirty="0"/>
              <a:t>PROTECTION FOR THE LGBTQ </a:t>
            </a:r>
            <a:br>
              <a:rPr lang="en-US" b="1" dirty="0"/>
            </a:br>
            <a:br>
              <a:rPr lang="en-US" b="1" dirty="0"/>
            </a:br>
            <a:r>
              <a:rPr lang="en-US" b="1" dirty="0"/>
              <a:t>COMMUNITY</a:t>
            </a:r>
          </a:p>
        </p:txBody>
      </p:sp>
    </p:spTree>
    <p:extLst>
      <p:ext uri="{BB962C8B-B14F-4D97-AF65-F5344CB8AC3E}">
        <p14:creationId xmlns:p14="http://schemas.microsoft.com/office/powerpoint/2010/main" val="25465090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382000" cy="1815882"/>
          </a:xfrm>
          <a:prstGeom prst="rect">
            <a:avLst/>
          </a:prstGeom>
          <a:noFill/>
        </p:spPr>
        <p:txBody>
          <a:bodyPr wrap="square" rtlCol="0">
            <a:spAutoFit/>
          </a:bodyPr>
          <a:lstStyle/>
          <a:p>
            <a:pPr marL="285750" indent="-285750">
              <a:buFont typeface="Wingdings" panose="05000000000000000000" pitchFamily="2" charset="2"/>
              <a:buChar char="Ø"/>
            </a:pPr>
            <a:r>
              <a:rPr lang="en-US" sz="2800" b="1" dirty="0"/>
              <a:t>Among </a:t>
            </a:r>
            <a:r>
              <a:rPr lang="en-US" sz="2800" b="1" i="1" dirty="0"/>
              <a:t>Fortune</a:t>
            </a:r>
            <a:r>
              <a:rPr lang="en-US" sz="2800" b="1" dirty="0"/>
              <a:t> magazine's 10 largest publicly-traded companies, all ten prohibit discrimination based on sexual orientation.</a:t>
            </a:r>
          </a:p>
          <a:p>
            <a:pPr marL="285750" indent="-285750">
              <a:buFont typeface="Wingdings" panose="05000000000000000000" pitchFamily="2" charset="2"/>
              <a:buChar char="Ø"/>
            </a:pPr>
            <a:endParaRPr lang="en-US" sz="2800" b="1" dirty="0"/>
          </a:p>
        </p:txBody>
      </p:sp>
    </p:spTree>
    <p:extLst>
      <p:ext uri="{BB962C8B-B14F-4D97-AF65-F5344CB8AC3E}">
        <p14:creationId xmlns:p14="http://schemas.microsoft.com/office/powerpoint/2010/main" val="23993471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382000" cy="3108543"/>
          </a:xfrm>
          <a:prstGeom prst="rect">
            <a:avLst/>
          </a:prstGeom>
          <a:noFill/>
        </p:spPr>
        <p:txBody>
          <a:bodyPr wrap="square" rtlCol="0">
            <a:spAutoFit/>
          </a:bodyPr>
          <a:lstStyle/>
          <a:p>
            <a:pPr marL="285750" indent="-285750">
              <a:buFont typeface="Wingdings" panose="05000000000000000000" pitchFamily="2" charset="2"/>
              <a:buChar char="Ø"/>
            </a:pPr>
            <a:r>
              <a:rPr lang="en-US" sz="2800" b="1" dirty="0"/>
              <a:t>Among </a:t>
            </a:r>
            <a:r>
              <a:rPr lang="en-US" sz="2800" b="1" i="1" dirty="0"/>
              <a:t>Fortune</a:t>
            </a:r>
            <a:r>
              <a:rPr lang="en-US" sz="2800" b="1" dirty="0"/>
              <a:t> magazine's 10 largest publicly-traded companies, all ten prohibit discrimination based on sexual orientation.</a:t>
            </a:r>
          </a:p>
          <a:p>
            <a:pPr marL="285750" indent="-285750">
              <a:buFont typeface="Wingdings" panose="05000000000000000000" pitchFamily="2" charset="2"/>
              <a:buChar char="Ø"/>
            </a:pPr>
            <a:endParaRPr lang="en-US" sz="2800" b="1" dirty="0"/>
          </a:p>
          <a:p>
            <a:pPr marL="285750" indent="-285750">
              <a:buFont typeface="Wingdings" panose="05000000000000000000" pitchFamily="2" charset="2"/>
              <a:buChar char="Ø"/>
            </a:pPr>
            <a:r>
              <a:rPr lang="en-US" sz="2800" b="1" dirty="0"/>
              <a:t>Ninety one percent (91%) of the Fortune 500 companies specifically prohibit discrimination on the basis of sexual orientation.</a:t>
            </a:r>
          </a:p>
        </p:txBody>
      </p:sp>
    </p:spTree>
    <p:extLst>
      <p:ext uri="{BB962C8B-B14F-4D97-AF65-F5344CB8AC3E}">
        <p14:creationId xmlns:p14="http://schemas.microsoft.com/office/powerpoint/2010/main" val="3341887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382000" cy="6124754"/>
          </a:xfrm>
          <a:prstGeom prst="rect">
            <a:avLst/>
          </a:prstGeom>
          <a:noFill/>
        </p:spPr>
        <p:txBody>
          <a:bodyPr wrap="square" rtlCol="0">
            <a:spAutoFit/>
          </a:bodyPr>
          <a:lstStyle/>
          <a:p>
            <a:pPr marL="285750" indent="-285750">
              <a:buFont typeface="Wingdings" panose="05000000000000000000" pitchFamily="2" charset="2"/>
              <a:buChar char="Ø"/>
            </a:pPr>
            <a:r>
              <a:rPr lang="en-US" sz="2800" b="1" dirty="0"/>
              <a:t>Among </a:t>
            </a:r>
            <a:r>
              <a:rPr lang="en-US" sz="2800" b="1" i="1" dirty="0"/>
              <a:t>Fortune</a:t>
            </a:r>
            <a:r>
              <a:rPr lang="en-US" sz="2800" b="1" dirty="0"/>
              <a:t> magazine's 10 largest publicly-traded companies, all ten prohibit discrimination based on sexual orientation.</a:t>
            </a:r>
          </a:p>
          <a:p>
            <a:pPr marL="285750" indent="-285750">
              <a:buFont typeface="Wingdings" panose="05000000000000000000" pitchFamily="2" charset="2"/>
              <a:buChar char="Ø"/>
            </a:pPr>
            <a:endParaRPr lang="en-US" sz="2800" b="1" dirty="0"/>
          </a:p>
          <a:p>
            <a:pPr marL="285750" indent="-285750">
              <a:buFont typeface="Wingdings" panose="05000000000000000000" pitchFamily="2" charset="2"/>
              <a:buChar char="Ø"/>
            </a:pPr>
            <a:r>
              <a:rPr lang="en-US" sz="2800" b="1" dirty="0"/>
              <a:t>Ninety one percent (91%) of the Fortune 500 companies specifically prohibit discrimination on the basis of sexual orientation.</a:t>
            </a:r>
          </a:p>
          <a:p>
            <a:pPr marL="285750" indent="-285750">
              <a:buFont typeface="Wingdings" panose="05000000000000000000" pitchFamily="2" charset="2"/>
              <a:buChar char="Ø"/>
            </a:pPr>
            <a:endParaRPr lang="en-US" sz="2800" b="1" dirty="0"/>
          </a:p>
          <a:p>
            <a:pPr marL="285750" indent="-285750">
              <a:buFont typeface="Wingdings" panose="05000000000000000000" pitchFamily="2" charset="2"/>
              <a:buChar char="Ø"/>
            </a:pPr>
            <a:r>
              <a:rPr lang="en-US" sz="2800" b="1" dirty="0"/>
              <a:t>Major corporations with a presence in Billings advertise on their web sites that they have attained excellence in providing protection to LGBTQ employees, including United Air Lines, FedEx, Starbucks, Wells Fargo, UPS, Delta Airlines, US Bank, and Century Link.</a:t>
            </a:r>
          </a:p>
        </p:txBody>
      </p:sp>
    </p:spTree>
    <p:extLst>
      <p:ext uri="{BB962C8B-B14F-4D97-AF65-F5344CB8AC3E}">
        <p14:creationId xmlns:p14="http://schemas.microsoft.com/office/powerpoint/2010/main" val="24139653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Autofit/>
          </a:bodyPr>
          <a:lstStyle/>
          <a:p>
            <a:r>
              <a:rPr lang="en-US" b="1" dirty="0"/>
              <a:t>8. HERE ARE SOME WAYS </a:t>
            </a:r>
            <a:br>
              <a:rPr lang="en-US" b="1" dirty="0"/>
            </a:br>
            <a:br>
              <a:rPr lang="en-US" b="1" dirty="0"/>
            </a:br>
            <a:r>
              <a:rPr lang="en-US" b="1" dirty="0"/>
              <a:t>IN WHICH BILLINGS COULD </a:t>
            </a:r>
            <a:br>
              <a:rPr lang="en-US" b="1" dirty="0"/>
            </a:br>
            <a:br>
              <a:rPr lang="en-US" b="1" dirty="0"/>
            </a:br>
            <a:r>
              <a:rPr lang="en-US" b="1" dirty="0"/>
              <a:t>BECOME MORE ATTRACTIVE</a:t>
            </a:r>
          </a:p>
        </p:txBody>
      </p:sp>
    </p:spTree>
    <p:extLst>
      <p:ext uri="{BB962C8B-B14F-4D97-AF65-F5344CB8AC3E}">
        <p14:creationId xmlns:p14="http://schemas.microsoft.com/office/powerpoint/2010/main" val="11896607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696200" cy="1077218"/>
          </a:xfrm>
          <a:prstGeom prst="rect">
            <a:avLst/>
          </a:prstGeom>
          <a:noFill/>
        </p:spPr>
        <p:txBody>
          <a:bodyPr wrap="square" rtlCol="0">
            <a:spAutoFit/>
          </a:bodyPr>
          <a:lstStyle/>
          <a:p>
            <a:r>
              <a:rPr lang="en-US" sz="3200" b="1" dirty="0"/>
              <a:t>Build Skyline Trail</a:t>
            </a:r>
          </a:p>
          <a:p>
            <a:r>
              <a:rPr lang="en-US" sz="3200" b="1" dirty="0"/>
              <a:t>	Cost </a:t>
            </a:r>
            <a:r>
              <a:rPr lang="en-US" sz="3200" b="1"/>
              <a:t>= $3 </a:t>
            </a:r>
            <a:r>
              <a:rPr lang="en-US" sz="3200" b="1" dirty="0"/>
              <a:t>million</a:t>
            </a:r>
          </a:p>
        </p:txBody>
      </p:sp>
    </p:spTree>
    <p:extLst>
      <p:ext uri="{BB962C8B-B14F-4D97-AF65-F5344CB8AC3E}">
        <p14:creationId xmlns:p14="http://schemas.microsoft.com/office/powerpoint/2010/main" val="33101036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696200" cy="2062103"/>
          </a:xfrm>
          <a:prstGeom prst="rect">
            <a:avLst/>
          </a:prstGeom>
          <a:noFill/>
        </p:spPr>
        <p:txBody>
          <a:bodyPr wrap="square" rtlCol="0">
            <a:spAutoFit/>
          </a:bodyPr>
          <a:lstStyle/>
          <a:p>
            <a:r>
              <a:rPr lang="en-US" sz="3200" b="1" dirty="0"/>
              <a:t>Build Skyline Trail</a:t>
            </a:r>
          </a:p>
          <a:p>
            <a:r>
              <a:rPr lang="en-US" sz="3200" b="1" dirty="0"/>
              <a:t>	Cost = $3 million</a:t>
            </a:r>
          </a:p>
          <a:p>
            <a:r>
              <a:rPr lang="en-US" sz="3200" b="1" dirty="0"/>
              <a:t>Build a new Evidence Locker</a:t>
            </a:r>
          </a:p>
          <a:p>
            <a:r>
              <a:rPr lang="en-US" sz="3200" b="1" dirty="0"/>
              <a:t>	Cost = $4 million</a:t>
            </a:r>
          </a:p>
        </p:txBody>
      </p:sp>
    </p:spTree>
    <p:extLst>
      <p:ext uri="{BB962C8B-B14F-4D97-AF65-F5344CB8AC3E}">
        <p14:creationId xmlns:p14="http://schemas.microsoft.com/office/powerpoint/2010/main" val="41559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057400"/>
            <a:ext cx="5231625" cy="3477875"/>
          </a:xfrm>
          <a:prstGeom prst="rect">
            <a:avLst/>
          </a:prstGeom>
        </p:spPr>
        <p:txBody>
          <a:bodyPr wrap="none">
            <a:spAutoFit/>
          </a:bodyPr>
          <a:lstStyle/>
          <a:p>
            <a:pPr marL="742950" indent="-742950" algn="ctr">
              <a:buAutoNum type="arabicPeriod" startAt="2"/>
            </a:pPr>
            <a:r>
              <a:rPr lang="en-US" sz="4400" b="1" dirty="0"/>
              <a:t>ACTUAL GROWTH </a:t>
            </a:r>
          </a:p>
          <a:p>
            <a:pPr marL="742950" indent="-742950" algn="ctr">
              <a:buAutoNum type="arabicPeriod" startAt="2"/>
            </a:pPr>
            <a:endParaRPr lang="en-US" sz="4400" b="1" dirty="0"/>
          </a:p>
          <a:p>
            <a:pPr algn="ctr"/>
            <a:r>
              <a:rPr lang="en-US" sz="4400" b="1" dirty="0"/>
              <a:t>OF BILLINGS</a:t>
            </a:r>
          </a:p>
          <a:p>
            <a:pPr algn="ctr"/>
            <a:endParaRPr lang="en-US" sz="4400" b="1" dirty="0"/>
          </a:p>
          <a:p>
            <a:pPr algn="ctr"/>
            <a:r>
              <a:rPr lang="en-US" sz="4400" b="1" dirty="0"/>
              <a:t>FROM 2014 TO 2018</a:t>
            </a:r>
            <a:endParaRPr lang="en-US" sz="4400" dirty="0"/>
          </a:p>
        </p:txBody>
      </p:sp>
    </p:spTree>
    <p:extLst>
      <p:ext uri="{BB962C8B-B14F-4D97-AF65-F5344CB8AC3E}">
        <p14:creationId xmlns:p14="http://schemas.microsoft.com/office/powerpoint/2010/main" val="26651397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696200" cy="3046988"/>
          </a:xfrm>
          <a:prstGeom prst="rect">
            <a:avLst/>
          </a:prstGeom>
          <a:noFill/>
        </p:spPr>
        <p:txBody>
          <a:bodyPr wrap="square" rtlCol="0">
            <a:spAutoFit/>
          </a:bodyPr>
          <a:lstStyle/>
          <a:p>
            <a:r>
              <a:rPr lang="en-US" sz="3200" b="1" dirty="0"/>
              <a:t>Build Skyline Trail</a:t>
            </a:r>
          </a:p>
          <a:p>
            <a:r>
              <a:rPr lang="en-US" sz="3200" b="1" dirty="0"/>
              <a:t>	Cost = $3 million</a:t>
            </a:r>
          </a:p>
          <a:p>
            <a:r>
              <a:rPr lang="en-US" sz="3200" b="1" dirty="0"/>
              <a:t>Build a new Evidence Locker</a:t>
            </a:r>
          </a:p>
          <a:p>
            <a:r>
              <a:rPr lang="en-US" sz="3200" b="1" dirty="0"/>
              <a:t>	Cost = $4 million</a:t>
            </a:r>
          </a:p>
          <a:p>
            <a:r>
              <a:rPr lang="en-US" sz="3200" b="1" dirty="0"/>
              <a:t>Make downtown streets two way</a:t>
            </a:r>
          </a:p>
          <a:p>
            <a:r>
              <a:rPr lang="en-US" sz="3200" b="1" dirty="0"/>
              <a:t>	Cost = $10 million</a:t>
            </a:r>
          </a:p>
        </p:txBody>
      </p:sp>
    </p:spTree>
    <p:extLst>
      <p:ext uri="{BB962C8B-B14F-4D97-AF65-F5344CB8AC3E}">
        <p14:creationId xmlns:p14="http://schemas.microsoft.com/office/powerpoint/2010/main" val="12667769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696200" cy="4524315"/>
          </a:xfrm>
          <a:prstGeom prst="rect">
            <a:avLst/>
          </a:prstGeom>
          <a:noFill/>
        </p:spPr>
        <p:txBody>
          <a:bodyPr wrap="square" rtlCol="0">
            <a:spAutoFit/>
          </a:bodyPr>
          <a:lstStyle/>
          <a:p>
            <a:r>
              <a:rPr lang="en-US" sz="3200" b="1" dirty="0"/>
              <a:t>Build Skyline Trail</a:t>
            </a:r>
          </a:p>
          <a:p>
            <a:r>
              <a:rPr lang="en-US" sz="3200" b="1" dirty="0"/>
              <a:t>	Cost = $3 million</a:t>
            </a:r>
          </a:p>
          <a:p>
            <a:r>
              <a:rPr lang="en-US" sz="3200" b="1" dirty="0"/>
              <a:t>Build a new Evidence Locker</a:t>
            </a:r>
          </a:p>
          <a:p>
            <a:r>
              <a:rPr lang="en-US" sz="3200" b="1" dirty="0"/>
              <a:t>	Cost = $4 million</a:t>
            </a:r>
          </a:p>
          <a:p>
            <a:r>
              <a:rPr lang="en-US" sz="3200" b="1" dirty="0"/>
              <a:t>Make downtown streets two way</a:t>
            </a:r>
          </a:p>
          <a:p>
            <a:r>
              <a:rPr lang="en-US" sz="3200" b="1" dirty="0"/>
              <a:t>	Cost = $10 million</a:t>
            </a:r>
          </a:p>
          <a:p>
            <a:r>
              <a:rPr lang="en-US" sz="3200" b="1" dirty="0"/>
              <a:t>Develop Centennial, Vista, Coulson and other Parks</a:t>
            </a:r>
          </a:p>
          <a:p>
            <a:r>
              <a:rPr lang="en-US" sz="3200" b="1" dirty="0"/>
              <a:t>	Cost = Umpteen million</a:t>
            </a:r>
          </a:p>
        </p:txBody>
      </p:sp>
    </p:spTree>
    <p:extLst>
      <p:ext uri="{BB962C8B-B14F-4D97-AF65-F5344CB8AC3E}">
        <p14:creationId xmlns:p14="http://schemas.microsoft.com/office/powerpoint/2010/main" val="21263538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696200" cy="5509200"/>
          </a:xfrm>
          <a:prstGeom prst="rect">
            <a:avLst/>
          </a:prstGeom>
          <a:noFill/>
        </p:spPr>
        <p:txBody>
          <a:bodyPr wrap="square" rtlCol="0">
            <a:spAutoFit/>
          </a:bodyPr>
          <a:lstStyle/>
          <a:p>
            <a:r>
              <a:rPr lang="en-US" sz="3200" b="1" dirty="0"/>
              <a:t>Build Skyline Trail</a:t>
            </a:r>
          </a:p>
          <a:p>
            <a:r>
              <a:rPr lang="en-US" sz="3200" b="1" dirty="0"/>
              <a:t>	Cost = $3 million</a:t>
            </a:r>
          </a:p>
          <a:p>
            <a:r>
              <a:rPr lang="en-US" sz="3200" b="1" dirty="0"/>
              <a:t>Build a new Evidence Locker</a:t>
            </a:r>
          </a:p>
          <a:p>
            <a:r>
              <a:rPr lang="en-US" sz="3200" b="1" dirty="0"/>
              <a:t>	Cost = $4 million</a:t>
            </a:r>
          </a:p>
          <a:p>
            <a:r>
              <a:rPr lang="en-US" sz="3200" b="1" dirty="0"/>
              <a:t>Make downtown streets two way</a:t>
            </a:r>
          </a:p>
          <a:p>
            <a:r>
              <a:rPr lang="en-US" sz="3200" b="1" dirty="0"/>
              <a:t>	Cost = $10 million</a:t>
            </a:r>
          </a:p>
          <a:p>
            <a:r>
              <a:rPr lang="en-US" sz="3200" b="1" dirty="0"/>
              <a:t>Develop Centennial, Vista, Coulson and other Parks</a:t>
            </a:r>
          </a:p>
          <a:p>
            <a:r>
              <a:rPr lang="en-US" sz="3200" b="1" dirty="0"/>
              <a:t>	Cost = Umpteen million</a:t>
            </a:r>
          </a:p>
          <a:p>
            <a:r>
              <a:rPr lang="en-US" sz="3200" b="1" dirty="0"/>
              <a:t>Pass an NDO</a:t>
            </a:r>
          </a:p>
          <a:p>
            <a:r>
              <a:rPr lang="en-US" sz="3200" b="1" dirty="0"/>
              <a:t>	Cost = ZERO</a:t>
            </a:r>
          </a:p>
        </p:txBody>
      </p:sp>
    </p:spTree>
    <p:extLst>
      <p:ext uri="{BB962C8B-B14F-4D97-AF65-F5344CB8AC3E}">
        <p14:creationId xmlns:p14="http://schemas.microsoft.com/office/powerpoint/2010/main" val="28097770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3770" y="426583"/>
            <a:ext cx="7696200" cy="707886"/>
          </a:xfrm>
          <a:prstGeom prst="rect">
            <a:avLst/>
          </a:prstGeom>
          <a:noFill/>
        </p:spPr>
        <p:txBody>
          <a:bodyPr wrap="square" rtlCol="0">
            <a:spAutoFit/>
          </a:bodyPr>
          <a:lstStyle/>
          <a:p>
            <a:pPr algn="ctr"/>
            <a:r>
              <a:rPr lang="en-US" sz="4000" dirty="0">
                <a:latin typeface="Comic Sans MS" panose="030F0702030302020204" pitchFamily="66" charset="0"/>
              </a:rPr>
              <a:t>9.  IN CONCLUSION . . .</a:t>
            </a:r>
          </a:p>
        </p:txBody>
      </p:sp>
      <p:sp>
        <p:nvSpPr>
          <p:cNvPr id="3" name="TextBox 2"/>
          <p:cNvSpPr txBox="1"/>
          <p:nvPr/>
        </p:nvSpPr>
        <p:spPr>
          <a:xfrm>
            <a:off x="381000" y="1371600"/>
            <a:ext cx="7848600" cy="830997"/>
          </a:xfrm>
          <a:prstGeom prst="rect">
            <a:avLst/>
          </a:prstGeom>
          <a:noFill/>
        </p:spPr>
        <p:txBody>
          <a:bodyPr wrap="square" rtlCol="0">
            <a:spAutoFit/>
          </a:bodyPr>
          <a:lstStyle/>
          <a:p>
            <a:endParaRPr lang="en-US" sz="2400" b="1" dirty="0">
              <a:latin typeface="Comic Sans MS" panose="030F0702030302020204" pitchFamily="66" charset="0"/>
            </a:endParaRPr>
          </a:p>
          <a:p>
            <a:r>
              <a:rPr lang="en-US" sz="2400" b="1" dirty="0">
                <a:latin typeface="Comic Sans MS" panose="030F0702030302020204" pitchFamily="66" charset="0"/>
              </a:rPr>
              <a:t>	</a:t>
            </a:r>
          </a:p>
        </p:txBody>
      </p:sp>
    </p:spTree>
    <p:extLst>
      <p:ext uri="{BB962C8B-B14F-4D97-AF65-F5344CB8AC3E}">
        <p14:creationId xmlns:p14="http://schemas.microsoft.com/office/powerpoint/2010/main" val="23267929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3770" y="426583"/>
            <a:ext cx="7696200" cy="707886"/>
          </a:xfrm>
          <a:prstGeom prst="rect">
            <a:avLst/>
          </a:prstGeom>
          <a:noFill/>
        </p:spPr>
        <p:txBody>
          <a:bodyPr wrap="square" rtlCol="0">
            <a:spAutoFit/>
          </a:bodyPr>
          <a:lstStyle/>
          <a:p>
            <a:pPr algn="ctr"/>
            <a:r>
              <a:rPr lang="en-US" sz="4000" dirty="0">
                <a:latin typeface="Comic Sans MS" panose="030F0702030302020204" pitchFamily="66" charset="0"/>
              </a:rPr>
              <a:t>9.  IN CONCLUSION . . .</a:t>
            </a:r>
          </a:p>
        </p:txBody>
      </p:sp>
      <p:sp>
        <p:nvSpPr>
          <p:cNvPr id="3" name="TextBox 2"/>
          <p:cNvSpPr txBox="1"/>
          <p:nvPr/>
        </p:nvSpPr>
        <p:spPr>
          <a:xfrm>
            <a:off x="381000" y="1371600"/>
            <a:ext cx="7848600" cy="1569660"/>
          </a:xfrm>
          <a:prstGeom prst="rect">
            <a:avLst/>
          </a:prstGeom>
          <a:noFill/>
        </p:spPr>
        <p:txBody>
          <a:bodyPr wrap="square" rtlCol="0">
            <a:spAutoFit/>
          </a:bodyPr>
          <a:lstStyle/>
          <a:p>
            <a:r>
              <a:rPr lang="en-US" sz="2400" b="1" dirty="0">
                <a:latin typeface="Comic Sans MS" panose="030F0702030302020204" pitchFamily="66" charset="0"/>
              </a:rPr>
              <a:t>Oddly, had the Billings City Council passed a nondiscrimination ordinance in August, 2014 . . . </a:t>
            </a:r>
          </a:p>
          <a:p>
            <a:endParaRPr lang="en-US" sz="2400" b="1" dirty="0">
              <a:latin typeface="Comic Sans MS" panose="030F0702030302020204" pitchFamily="66" charset="0"/>
            </a:endParaRPr>
          </a:p>
          <a:p>
            <a:r>
              <a:rPr lang="en-US" sz="2400" b="1" dirty="0">
                <a:latin typeface="Comic Sans MS" panose="030F0702030302020204" pitchFamily="66" charset="0"/>
              </a:rPr>
              <a:t>	</a:t>
            </a:r>
          </a:p>
        </p:txBody>
      </p:sp>
    </p:spTree>
    <p:extLst>
      <p:ext uri="{BB962C8B-B14F-4D97-AF65-F5344CB8AC3E}">
        <p14:creationId xmlns:p14="http://schemas.microsoft.com/office/powerpoint/2010/main" val="16709318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3770" y="426583"/>
            <a:ext cx="7696200" cy="707886"/>
          </a:xfrm>
          <a:prstGeom prst="rect">
            <a:avLst/>
          </a:prstGeom>
          <a:noFill/>
        </p:spPr>
        <p:txBody>
          <a:bodyPr wrap="square" rtlCol="0">
            <a:spAutoFit/>
          </a:bodyPr>
          <a:lstStyle/>
          <a:p>
            <a:pPr algn="ctr"/>
            <a:r>
              <a:rPr lang="en-US" sz="4000" dirty="0">
                <a:latin typeface="Comic Sans MS" panose="030F0702030302020204" pitchFamily="66" charset="0"/>
              </a:rPr>
              <a:t>9.  IN CONCLUSION . . .</a:t>
            </a:r>
          </a:p>
        </p:txBody>
      </p:sp>
      <p:sp>
        <p:nvSpPr>
          <p:cNvPr id="3" name="TextBox 2"/>
          <p:cNvSpPr txBox="1"/>
          <p:nvPr/>
        </p:nvSpPr>
        <p:spPr>
          <a:xfrm>
            <a:off x="381000" y="1371600"/>
            <a:ext cx="7848600" cy="2677656"/>
          </a:xfrm>
          <a:prstGeom prst="rect">
            <a:avLst/>
          </a:prstGeom>
          <a:noFill/>
        </p:spPr>
        <p:txBody>
          <a:bodyPr wrap="square" rtlCol="0">
            <a:spAutoFit/>
          </a:bodyPr>
          <a:lstStyle/>
          <a:p>
            <a:r>
              <a:rPr lang="en-US" sz="2400" b="1" dirty="0">
                <a:latin typeface="Comic Sans MS" panose="030F0702030302020204" pitchFamily="66" charset="0"/>
              </a:rPr>
              <a:t>Oddly, had the Billings City Council passed a nondiscrimination ordinance in August, 2014 . . . </a:t>
            </a:r>
          </a:p>
          <a:p>
            <a:endParaRPr lang="en-US" sz="2400" b="1" dirty="0">
              <a:latin typeface="Comic Sans MS" panose="030F0702030302020204" pitchFamily="66" charset="0"/>
            </a:endParaRPr>
          </a:p>
          <a:p>
            <a:r>
              <a:rPr lang="en-US" sz="2400" b="1" dirty="0">
                <a:latin typeface="Comic Sans MS" panose="030F0702030302020204" pitchFamily="66" charset="0"/>
              </a:rPr>
              <a:t>	. . . it is possible that the public safety mill levy of November, 2014, would have passed, and </a:t>
            </a:r>
          </a:p>
          <a:p>
            <a:endParaRPr lang="en-US" sz="2400" b="1" dirty="0">
              <a:latin typeface="Comic Sans MS" panose="030F0702030302020204" pitchFamily="66" charset="0"/>
            </a:endParaRPr>
          </a:p>
          <a:p>
            <a:r>
              <a:rPr lang="en-US" sz="2400" b="1" dirty="0">
                <a:latin typeface="Comic Sans MS" panose="030F0702030302020204" pitchFamily="66" charset="0"/>
              </a:rPr>
              <a:t>	</a:t>
            </a:r>
          </a:p>
        </p:txBody>
      </p:sp>
    </p:spTree>
    <p:extLst>
      <p:ext uri="{BB962C8B-B14F-4D97-AF65-F5344CB8AC3E}">
        <p14:creationId xmlns:p14="http://schemas.microsoft.com/office/powerpoint/2010/main" val="36486722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3770" y="426583"/>
            <a:ext cx="7696200" cy="707886"/>
          </a:xfrm>
          <a:prstGeom prst="rect">
            <a:avLst/>
          </a:prstGeom>
          <a:noFill/>
        </p:spPr>
        <p:txBody>
          <a:bodyPr wrap="square" rtlCol="0">
            <a:spAutoFit/>
          </a:bodyPr>
          <a:lstStyle/>
          <a:p>
            <a:pPr algn="ctr"/>
            <a:r>
              <a:rPr lang="en-US" sz="4000" dirty="0">
                <a:latin typeface="Comic Sans MS" panose="030F0702030302020204" pitchFamily="66" charset="0"/>
              </a:rPr>
              <a:t>9.  IN CONCLUSION . . .</a:t>
            </a:r>
          </a:p>
        </p:txBody>
      </p:sp>
      <p:sp>
        <p:nvSpPr>
          <p:cNvPr id="3" name="TextBox 2"/>
          <p:cNvSpPr txBox="1"/>
          <p:nvPr/>
        </p:nvSpPr>
        <p:spPr>
          <a:xfrm>
            <a:off x="381000" y="1371600"/>
            <a:ext cx="7848600" cy="3416320"/>
          </a:xfrm>
          <a:prstGeom prst="rect">
            <a:avLst/>
          </a:prstGeom>
          <a:noFill/>
        </p:spPr>
        <p:txBody>
          <a:bodyPr wrap="square" rtlCol="0">
            <a:spAutoFit/>
          </a:bodyPr>
          <a:lstStyle/>
          <a:p>
            <a:r>
              <a:rPr lang="en-US" sz="2400" b="1" dirty="0">
                <a:latin typeface="Comic Sans MS" panose="030F0702030302020204" pitchFamily="66" charset="0"/>
              </a:rPr>
              <a:t>Oddly, had the Billings City Council passed a nondiscrimination ordinance in August, 2014 . . . </a:t>
            </a:r>
          </a:p>
          <a:p>
            <a:endParaRPr lang="en-US" sz="2400" b="1" dirty="0">
              <a:latin typeface="Comic Sans MS" panose="030F0702030302020204" pitchFamily="66" charset="0"/>
            </a:endParaRPr>
          </a:p>
          <a:p>
            <a:r>
              <a:rPr lang="en-US" sz="2400" b="1" dirty="0">
                <a:latin typeface="Comic Sans MS" panose="030F0702030302020204" pitchFamily="66" charset="0"/>
              </a:rPr>
              <a:t>	. . . it is possible that the public safety mill levy of November, 2014, would have passed, and </a:t>
            </a:r>
          </a:p>
          <a:p>
            <a:endParaRPr lang="en-US" sz="2400" b="1" dirty="0">
              <a:latin typeface="Comic Sans MS" panose="030F0702030302020204" pitchFamily="66" charset="0"/>
            </a:endParaRPr>
          </a:p>
          <a:p>
            <a:r>
              <a:rPr lang="en-US" sz="2400" b="1" dirty="0">
                <a:latin typeface="Comic Sans MS" panose="030F0702030302020204" pitchFamily="66" charset="0"/>
              </a:rPr>
              <a:t>	. . . there would probably be no thought given to the subject today.</a:t>
            </a:r>
          </a:p>
          <a:p>
            <a:endParaRPr lang="en-US" sz="2400" b="1" dirty="0">
              <a:latin typeface="Comic Sans MS" panose="030F0702030302020204" pitchFamily="66" charset="0"/>
            </a:endParaRPr>
          </a:p>
        </p:txBody>
      </p:sp>
    </p:spTree>
    <p:extLst>
      <p:ext uri="{BB962C8B-B14F-4D97-AF65-F5344CB8AC3E}">
        <p14:creationId xmlns:p14="http://schemas.microsoft.com/office/powerpoint/2010/main" val="312928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848600" cy="1569660"/>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solidFill>
                  <a:prstClr val="black"/>
                </a:solidFill>
              </a:rPr>
              <a:t>Missoula passed an NDO April, 2010 with a vote of 10 to 1.</a:t>
            </a:r>
          </a:p>
          <a:p>
            <a:r>
              <a:rPr lang="en-US" sz="3200" b="1" dirty="0">
                <a:solidFill>
                  <a:prstClr val="black"/>
                </a:solidFill>
              </a:rPr>
              <a:t>	</a:t>
            </a:r>
          </a:p>
        </p:txBody>
      </p:sp>
    </p:spTree>
    <p:extLst>
      <p:ext uri="{BB962C8B-B14F-4D97-AF65-F5344CB8AC3E}">
        <p14:creationId xmlns:p14="http://schemas.microsoft.com/office/powerpoint/2010/main" val="21935264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848600" cy="2554545"/>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solidFill>
                  <a:prstClr val="black"/>
                </a:solidFill>
              </a:rPr>
              <a:t>Missoula passed an NDO April, 2010 with a vote of 10 to 1.</a:t>
            </a:r>
          </a:p>
          <a:p>
            <a:pPr marL="457200" indent="-457200">
              <a:buFont typeface="Wingdings" panose="05000000000000000000" pitchFamily="2" charset="2"/>
              <a:buChar char="Ø"/>
            </a:pPr>
            <a:r>
              <a:rPr lang="en-US" sz="3200" b="1" dirty="0">
                <a:solidFill>
                  <a:prstClr val="black"/>
                </a:solidFill>
              </a:rPr>
              <a:t>Helena passed an NDO December, 2012 unanimously.</a:t>
            </a:r>
          </a:p>
          <a:p>
            <a:r>
              <a:rPr lang="en-US" sz="3200" b="1" dirty="0">
                <a:solidFill>
                  <a:prstClr val="black"/>
                </a:solidFill>
              </a:rPr>
              <a:t>	</a:t>
            </a:r>
          </a:p>
        </p:txBody>
      </p:sp>
    </p:spTree>
    <p:extLst>
      <p:ext uri="{BB962C8B-B14F-4D97-AF65-F5344CB8AC3E}">
        <p14:creationId xmlns:p14="http://schemas.microsoft.com/office/powerpoint/2010/main" val="40483013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848600" cy="3539430"/>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solidFill>
                  <a:prstClr val="black"/>
                </a:solidFill>
              </a:rPr>
              <a:t>Missoula passed an NDO April, 2010 with a vote of 10 to 1.</a:t>
            </a:r>
          </a:p>
          <a:p>
            <a:pPr marL="457200" indent="-457200">
              <a:buFont typeface="Wingdings" panose="05000000000000000000" pitchFamily="2" charset="2"/>
              <a:buChar char="Ø"/>
            </a:pPr>
            <a:r>
              <a:rPr lang="en-US" sz="3200" b="1" dirty="0">
                <a:solidFill>
                  <a:prstClr val="black"/>
                </a:solidFill>
              </a:rPr>
              <a:t>Helena passed an NDO December, 2012 unanimously.</a:t>
            </a:r>
          </a:p>
          <a:p>
            <a:pPr marL="457200" indent="-457200">
              <a:buFont typeface="Wingdings" panose="05000000000000000000" pitchFamily="2" charset="2"/>
              <a:buChar char="Ø"/>
            </a:pPr>
            <a:r>
              <a:rPr lang="en-US" sz="3200" b="1" dirty="0">
                <a:solidFill>
                  <a:prstClr val="black"/>
                </a:solidFill>
              </a:rPr>
              <a:t>Butte passed an NDO January, 2014 with a vote of 10 to 2.</a:t>
            </a:r>
          </a:p>
          <a:p>
            <a:r>
              <a:rPr lang="en-US" sz="3200" b="1" dirty="0">
                <a:solidFill>
                  <a:prstClr val="black"/>
                </a:solidFill>
              </a:rPr>
              <a:t>	</a:t>
            </a:r>
          </a:p>
        </p:txBody>
      </p:sp>
    </p:spTree>
    <p:extLst>
      <p:ext uri="{BB962C8B-B14F-4D97-AF65-F5344CB8AC3E}">
        <p14:creationId xmlns:p14="http://schemas.microsoft.com/office/powerpoint/2010/main" val="171518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60907"/>
            <a:ext cx="7315200" cy="769441"/>
          </a:xfrm>
          <a:prstGeom prst="rect">
            <a:avLst/>
          </a:prstGeom>
        </p:spPr>
        <p:txBody>
          <a:bodyPr wrap="square">
            <a:spAutoFit/>
          </a:bodyPr>
          <a:lstStyle/>
          <a:p>
            <a:pPr algn="ctr"/>
            <a:r>
              <a:rPr lang="en-US" sz="2200" b="1" dirty="0"/>
              <a:t>ACTUAL GROWTH OF BILLINGS </a:t>
            </a:r>
            <a:endParaRPr lang="en-US" sz="2200" dirty="0"/>
          </a:p>
          <a:p>
            <a:r>
              <a:rPr lang="en-US" sz="2200" dirty="0"/>
              <a:t> </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727364"/>
            <a:ext cx="4706570" cy="2448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81000" y="2971800"/>
            <a:ext cx="8382000" cy="3293209"/>
          </a:xfrm>
          <a:prstGeom prst="rect">
            <a:avLst/>
          </a:prstGeom>
          <a:noFill/>
        </p:spPr>
        <p:txBody>
          <a:bodyPr wrap="square" rtlCol="0">
            <a:spAutoFit/>
          </a:bodyPr>
          <a:lstStyle/>
          <a:p>
            <a:r>
              <a:rPr lang="en-US" sz="3200" b="1" dirty="0"/>
              <a:t>2014 population = 108,458</a:t>
            </a:r>
          </a:p>
          <a:p>
            <a:r>
              <a:rPr lang="en-US" sz="3200" b="1" dirty="0"/>
              <a:t>2018 population = 109,550</a:t>
            </a:r>
          </a:p>
          <a:p>
            <a:r>
              <a:rPr lang="en-US" sz="3200" b="1" dirty="0"/>
              <a:t>      </a:t>
            </a:r>
            <a:r>
              <a:rPr lang="en-US" sz="3200" b="1" u="sng" dirty="0"/>
              <a:t>Average rate of growth last 4 years = </a:t>
            </a:r>
            <a:r>
              <a:rPr lang="en-US" sz="4000" b="1" u="sng" dirty="0"/>
              <a:t>0.25%</a:t>
            </a:r>
          </a:p>
          <a:p>
            <a:r>
              <a:rPr lang="en-US" sz="3200" b="1" dirty="0"/>
              <a:t>2016 population = 109,647</a:t>
            </a:r>
          </a:p>
          <a:p>
            <a:r>
              <a:rPr lang="en-US" sz="3200" b="1" dirty="0"/>
              <a:t>2018 population = 109,550</a:t>
            </a:r>
          </a:p>
          <a:p>
            <a:r>
              <a:rPr lang="en-US" sz="3200" b="1" dirty="0"/>
              <a:t>      </a:t>
            </a:r>
            <a:r>
              <a:rPr lang="en-US" sz="3200" b="1" u="sng" dirty="0"/>
              <a:t>Average rate of growth last 2 years = </a:t>
            </a:r>
            <a:r>
              <a:rPr lang="en-US" sz="4000" b="1" u="sng" dirty="0"/>
              <a:t>-0.1%</a:t>
            </a:r>
          </a:p>
        </p:txBody>
      </p:sp>
    </p:spTree>
    <p:extLst>
      <p:ext uri="{BB962C8B-B14F-4D97-AF65-F5344CB8AC3E}">
        <p14:creationId xmlns:p14="http://schemas.microsoft.com/office/powerpoint/2010/main" val="19754587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848600" cy="4524315"/>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solidFill>
                  <a:prstClr val="black"/>
                </a:solidFill>
              </a:rPr>
              <a:t>Missoula passed an NDO April, 2010 with a vote of 10 to 1.</a:t>
            </a:r>
          </a:p>
          <a:p>
            <a:pPr marL="457200" indent="-457200">
              <a:buFont typeface="Wingdings" panose="05000000000000000000" pitchFamily="2" charset="2"/>
              <a:buChar char="Ø"/>
            </a:pPr>
            <a:r>
              <a:rPr lang="en-US" sz="3200" b="1" dirty="0">
                <a:solidFill>
                  <a:prstClr val="black"/>
                </a:solidFill>
              </a:rPr>
              <a:t>Helena passed an NDO December, 2012 unanimously.</a:t>
            </a:r>
          </a:p>
          <a:p>
            <a:pPr marL="457200" indent="-457200">
              <a:buFont typeface="Wingdings" panose="05000000000000000000" pitchFamily="2" charset="2"/>
              <a:buChar char="Ø"/>
            </a:pPr>
            <a:r>
              <a:rPr lang="en-US" sz="3200" b="1" dirty="0">
                <a:solidFill>
                  <a:prstClr val="black"/>
                </a:solidFill>
              </a:rPr>
              <a:t>Butte passed an NDO January, 2014 with a vote of 10 to 2.</a:t>
            </a:r>
          </a:p>
          <a:p>
            <a:pPr marL="457200" indent="-457200">
              <a:buFont typeface="Wingdings" panose="05000000000000000000" pitchFamily="2" charset="2"/>
              <a:buChar char="Ø"/>
            </a:pPr>
            <a:r>
              <a:rPr lang="en-US" sz="3200" b="1" dirty="0">
                <a:solidFill>
                  <a:prstClr val="black"/>
                </a:solidFill>
              </a:rPr>
              <a:t>Bozeman passed an NDO June, 2014 unanimously.</a:t>
            </a:r>
          </a:p>
          <a:p>
            <a:r>
              <a:rPr lang="en-US" sz="3200" b="1" dirty="0">
                <a:solidFill>
                  <a:prstClr val="black"/>
                </a:solidFill>
              </a:rPr>
              <a:t>	</a:t>
            </a:r>
          </a:p>
        </p:txBody>
      </p:sp>
    </p:spTree>
    <p:extLst>
      <p:ext uri="{BB962C8B-B14F-4D97-AF65-F5344CB8AC3E}">
        <p14:creationId xmlns:p14="http://schemas.microsoft.com/office/powerpoint/2010/main" val="23850286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848600" cy="5509200"/>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solidFill>
                  <a:prstClr val="black"/>
                </a:solidFill>
              </a:rPr>
              <a:t>Missoula passed an NDO April, 2010 with a vote of 10 to 1.</a:t>
            </a:r>
          </a:p>
          <a:p>
            <a:pPr marL="457200" indent="-457200">
              <a:buFont typeface="Wingdings" panose="05000000000000000000" pitchFamily="2" charset="2"/>
              <a:buChar char="Ø"/>
            </a:pPr>
            <a:r>
              <a:rPr lang="en-US" sz="3200" b="1" dirty="0">
                <a:solidFill>
                  <a:prstClr val="black"/>
                </a:solidFill>
              </a:rPr>
              <a:t>Helena passed an NDO December, 2012 unanimously.</a:t>
            </a:r>
          </a:p>
          <a:p>
            <a:pPr marL="457200" indent="-457200">
              <a:buFont typeface="Wingdings" panose="05000000000000000000" pitchFamily="2" charset="2"/>
              <a:buChar char="Ø"/>
            </a:pPr>
            <a:r>
              <a:rPr lang="en-US" sz="3200" b="1" dirty="0">
                <a:solidFill>
                  <a:prstClr val="black"/>
                </a:solidFill>
              </a:rPr>
              <a:t>Butte passed an NDO January, 2014 with a vote of 10 to 2.</a:t>
            </a:r>
          </a:p>
          <a:p>
            <a:pPr marL="457200" indent="-457200">
              <a:buFont typeface="Wingdings" panose="05000000000000000000" pitchFamily="2" charset="2"/>
              <a:buChar char="Ø"/>
            </a:pPr>
            <a:r>
              <a:rPr lang="en-US" sz="3200" b="1" dirty="0">
                <a:solidFill>
                  <a:prstClr val="black"/>
                </a:solidFill>
              </a:rPr>
              <a:t>Bozeman passed an NDO June, 2014 unanimously.</a:t>
            </a:r>
          </a:p>
          <a:p>
            <a:pPr marL="457200" indent="-457200">
              <a:buFont typeface="Wingdings" panose="05000000000000000000" pitchFamily="2" charset="2"/>
              <a:buChar char="Ø"/>
            </a:pPr>
            <a:r>
              <a:rPr lang="en-US" sz="3200" b="1" dirty="0">
                <a:solidFill>
                  <a:prstClr val="black"/>
                </a:solidFill>
              </a:rPr>
              <a:t>Whitefish passed an NDO March, 2016 unanimously.</a:t>
            </a:r>
          </a:p>
          <a:p>
            <a:r>
              <a:rPr lang="en-US" sz="3200" b="1" dirty="0">
                <a:solidFill>
                  <a:prstClr val="black"/>
                </a:solidFill>
              </a:rPr>
              <a:t>	</a:t>
            </a:r>
          </a:p>
        </p:txBody>
      </p:sp>
    </p:spTree>
    <p:extLst>
      <p:ext uri="{BB962C8B-B14F-4D97-AF65-F5344CB8AC3E}">
        <p14:creationId xmlns:p14="http://schemas.microsoft.com/office/powerpoint/2010/main" val="11147117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295400"/>
            <a:ext cx="6858000" cy="4801314"/>
          </a:xfrm>
          <a:prstGeom prst="rect">
            <a:avLst/>
          </a:prstGeom>
          <a:noFill/>
        </p:spPr>
        <p:txBody>
          <a:bodyPr wrap="square" rtlCol="0">
            <a:spAutoFit/>
          </a:bodyPr>
          <a:lstStyle/>
          <a:p>
            <a:r>
              <a:rPr lang="en-US" b="1" dirty="0">
                <a:latin typeface="Comic Sans MS" panose="030F0702030302020204" pitchFamily="66" charset="0"/>
              </a:rPr>
              <a:t>	</a:t>
            </a:r>
            <a:r>
              <a:rPr lang="en-US" sz="3600" b="1" dirty="0">
                <a:latin typeface="Comic Sans MS" panose="030F0702030302020204" pitchFamily="66" charset="0"/>
              </a:rPr>
              <a:t>Billings needs to pass such an ordinance before it attains the distinction of being the only city over 100,000 in the country that flaunts the fact that it accepts discrimination of the LGBTQ community. </a:t>
            </a:r>
          </a:p>
          <a:p>
            <a:endParaRPr lang="en-US" dirty="0"/>
          </a:p>
        </p:txBody>
      </p:sp>
    </p:spTree>
    <p:extLst>
      <p:ext uri="{BB962C8B-B14F-4D97-AF65-F5344CB8AC3E}">
        <p14:creationId xmlns:p14="http://schemas.microsoft.com/office/powerpoint/2010/main" val="27773671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8229600" cy="1143000"/>
          </a:xfrm>
        </p:spPr>
        <p:txBody>
          <a:bodyPr>
            <a:noAutofit/>
          </a:bodyPr>
          <a:lstStyle/>
          <a:p>
            <a:r>
              <a:rPr lang="en-US" sz="8800" b="1" dirty="0">
                <a:latin typeface="Comic Sans MS" panose="030F0702030302020204" pitchFamily="66" charset="0"/>
              </a:rPr>
              <a:t>Questions?</a:t>
            </a:r>
          </a:p>
        </p:txBody>
      </p:sp>
    </p:spTree>
    <p:extLst>
      <p:ext uri="{BB962C8B-B14F-4D97-AF65-F5344CB8AC3E}">
        <p14:creationId xmlns:p14="http://schemas.microsoft.com/office/powerpoint/2010/main" val="1919033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illings mont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
            <a:ext cx="8308975" cy="25917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38200" y="3657600"/>
            <a:ext cx="7772400" cy="2800767"/>
          </a:xfrm>
          <a:prstGeom prst="rect">
            <a:avLst/>
          </a:prstGeom>
          <a:noFill/>
        </p:spPr>
        <p:txBody>
          <a:bodyPr wrap="square" rtlCol="0">
            <a:spAutoFit/>
          </a:bodyPr>
          <a:lstStyle/>
          <a:p>
            <a:pPr algn="ctr"/>
            <a:r>
              <a:rPr lang="en-US" sz="3200" b="1" dirty="0"/>
              <a:t>3</a:t>
            </a:r>
            <a:r>
              <a:rPr lang="en-US" sz="4400" b="1" dirty="0"/>
              <a:t>. BILLINGS SHOULD BE GROWING AT LEAST AS FAST AS OTHER  MONTANA CITIES WHEN THEY ARE COMPARED</a:t>
            </a:r>
          </a:p>
        </p:txBody>
      </p:sp>
    </p:spTree>
    <p:extLst>
      <p:ext uri="{BB962C8B-B14F-4D97-AF65-F5344CB8AC3E}">
        <p14:creationId xmlns:p14="http://schemas.microsoft.com/office/powerpoint/2010/main" val="4271788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1015663"/>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35021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1384995"/>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Largest business center in state</a:t>
            </a:r>
          </a:p>
          <a:p>
            <a:pPr marL="285750" indent="-285750">
              <a:buFont typeface="Wingdings" panose="05000000000000000000" pitchFamily="2" charset="2"/>
              <a:buChar char="Ø"/>
            </a:pPr>
            <a:r>
              <a:rPr lang="en-US" sz="2400" b="1" dirty="0"/>
              <a:t>Largest and best medical center</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849643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585</TotalTime>
  <Words>2485</Words>
  <Application>Microsoft Office PowerPoint</Application>
  <PresentationFormat>On-screen Show (4:3)</PresentationFormat>
  <Paragraphs>308</Paragraphs>
  <Slides>63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Comic Sans MS</vt:lpstr>
      <vt:lpstr>Wingdings</vt:lpstr>
      <vt:lpstr>Office Theme</vt:lpstr>
      <vt:lpstr>  An NDO for Billings?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OTHER REASONS   FOR BILLINGS   TO PASS AN NDO </vt:lpstr>
      <vt:lpstr>PowerPoint Presentation</vt:lpstr>
      <vt:lpstr>PowerPoint Presentation</vt:lpstr>
      <vt:lpstr>PowerPoint Presentation</vt:lpstr>
      <vt:lpstr>PowerPoint Presentation</vt:lpstr>
      <vt:lpstr>PowerPoint Presentation</vt:lpstr>
      <vt:lpstr>PowerPoint Presentation</vt:lpstr>
      <vt:lpstr>6.  WHAT ARE THE ARGUMENTS   AGAINST PASSING A   NONDISCRIMINATION   ORDINANCE?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BUSINESSES SUPPORT   PROTECTION FOR THE LGBTQ   COMMUNITY</vt:lpstr>
      <vt:lpstr>PowerPoint Presentation</vt:lpstr>
      <vt:lpstr>PowerPoint Presentation</vt:lpstr>
      <vt:lpstr>PowerPoint Presentation</vt:lpstr>
      <vt:lpstr>8. HERE ARE SOME WAYS   IN WHICH BILLINGS COULD   BECOME MORE ATTRACTIVE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NDO for Billings?</dc:title>
  <dc:creator>brcromley</dc:creator>
  <cp:lastModifiedBy>Jeff Laszloffy</cp:lastModifiedBy>
  <cp:revision>80</cp:revision>
  <cp:lastPrinted>2020-01-17T17:50:21Z</cp:lastPrinted>
  <dcterms:created xsi:type="dcterms:W3CDTF">2020-01-16T20:02:10Z</dcterms:created>
  <dcterms:modified xsi:type="dcterms:W3CDTF">2020-02-06T23:11:51Z</dcterms:modified>
</cp:coreProperties>
</file>