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4"/>
  </p:notesMasterIdLst>
  <p:sldIdLst>
    <p:sldId id="320" r:id="rId2"/>
    <p:sldId id="316" r:id="rId3"/>
    <p:sldId id="317" r:id="rId4"/>
    <p:sldId id="283" r:id="rId5"/>
    <p:sldId id="279" r:id="rId6"/>
    <p:sldId id="282" r:id="rId7"/>
    <p:sldId id="286" r:id="rId8"/>
    <p:sldId id="281" r:id="rId9"/>
    <p:sldId id="280" r:id="rId10"/>
    <p:sldId id="310" r:id="rId11"/>
    <p:sldId id="311" r:id="rId12"/>
    <p:sldId id="319"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0A6D7-D4B4-4CB4-8D88-749BA3927249}" v="51" dt="2021-03-03T16:10:41.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lenn Sunshine" userId="53110830d62f52cf" providerId="LiveId" clId="{2DF0A6D7-D4B4-4CB4-8D88-749BA3927249}"/>
    <pc:docChg chg="custSel addSld delSld modSld">
      <pc:chgData name="Glenn Sunshine" userId="53110830d62f52cf" providerId="LiveId" clId="{2DF0A6D7-D4B4-4CB4-8D88-749BA3927249}" dt="2021-03-03T16:10:37.221" v="433" actId="20577"/>
      <pc:docMkLst>
        <pc:docMk/>
      </pc:docMkLst>
      <pc:sldChg chg="del">
        <pc:chgData name="Glenn Sunshine" userId="53110830d62f52cf" providerId="LiveId" clId="{2DF0A6D7-D4B4-4CB4-8D88-749BA3927249}" dt="2021-03-01T19:44:52.500" v="242" actId="47"/>
        <pc:sldMkLst>
          <pc:docMk/>
          <pc:sldMk cId="2468933684" sldId="274"/>
        </pc:sldMkLst>
      </pc:sldChg>
      <pc:sldChg chg="modSp mod">
        <pc:chgData name="Glenn Sunshine" userId="53110830d62f52cf" providerId="LiveId" clId="{2DF0A6D7-D4B4-4CB4-8D88-749BA3927249}" dt="2021-03-01T19:43:29.624" v="241" actId="20577"/>
        <pc:sldMkLst>
          <pc:docMk/>
          <pc:sldMk cId="3667836587" sldId="283"/>
        </pc:sldMkLst>
        <pc:spChg chg="mod">
          <ac:chgData name="Glenn Sunshine" userId="53110830d62f52cf" providerId="LiveId" clId="{2DF0A6D7-D4B4-4CB4-8D88-749BA3927249}" dt="2021-03-01T19:43:29.624" v="241" actId="20577"/>
          <ac:spMkLst>
            <pc:docMk/>
            <pc:sldMk cId="3667836587" sldId="283"/>
            <ac:spMk id="3" creationId="{F0590B52-E298-4AF7-9FAF-7C7B4490D4AA}"/>
          </ac:spMkLst>
        </pc:spChg>
      </pc:sldChg>
      <pc:sldChg chg="del">
        <pc:chgData name="Glenn Sunshine" userId="53110830d62f52cf" providerId="LiveId" clId="{2DF0A6D7-D4B4-4CB4-8D88-749BA3927249}" dt="2021-03-01T19:44:52.500" v="242" actId="47"/>
        <pc:sldMkLst>
          <pc:docMk/>
          <pc:sldMk cId="4240990057" sldId="287"/>
        </pc:sldMkLst>
      </pc:sldChg>
      <pc:sldChg chg="del">
        <pc:chgData name="Glenn Sunshine" userId="53110830d62f52cf" providerId="LiveId" clId="{2DF0A6D7-D4B4-4CB4-8D88-749BA3927249}" dt="2021-03-01T19:44:52.500" v="242" actId="47"/>
        <pc:sldMkLst>
          <pc:docMk/>
          <pc:sldMk cId="1619465607" sldId="288"/>
        </pc:sldMkLst>
      </pc:sldChg>
      <pc:sldChg chg="del">
        <pc:chgData name="Glenn Sunshine" userId="53110830d62f52cf" providerId="LiveId" clId="{2DF0A6D7-D4B4-4CB4-8D88-749BA3927249}" dt="2021-03-01T19:44:52.500" v="242" actId="47"/>
        <pc:sldMkLst>
          <pc:docMk/>
          <pc:sldMk cId="2363514251" sldId="289"/>
        </pc:sldMkLst>
      </pc:sldChg>
      <pc:sldChg chg="del">
        <pc:chgData name="Glenn Sunshine" userId="53110830d62f52cf" providerId="LiveId" clId="{2DF0A6D7-D4B4-4CB4-8D88-749BA3927249}" dt="2021-03-01T19:44:52.500" v="242" actId="47"/>
        <pc:sldMkLst>
          <pc:docMk/>
          <pc:sldMk cId="169733314" sldId="290"/>
        </pc:sldMkLst>
      </pc:sldChg>
      <pc:sldChg chg="del">
        <pc:chgData name="Glenn Sunshine" userId="53110830d62f52cf" providerId="LiveId" clId="{2DF0A6D7-D4B4-4CB4-8D88-749BA3927249}" dt="2021-03-01T19:44:52.500" v="242" actId="47"/>
        <pc:sldMkLst>
          <pc:docMk/>
          <pc:sldMk cId="3302913946" sldId="293"/>
        </pc:sldMkLst>
      </pc:sldChg>
      <pc:sldChg chg="del">
        <pc:chgData name="Glenn Sunshine" userId="53110830d62f52cf" providerId="LiveId" clId="{2DF0A6D7-D4B4-4CB4-8D88-749BA3927249}" dt="2021-03-01T19:44:52.500" v="242" actId="47"/>
        <pc:sldMkLst>
          <pc:docMk/>
          <pc:sldMk cId="2132979034" sldId="294"/>
        </pc:sldMkLst>
      </pc:sldChg>
      <pc:sldChg chg="del">
        <pc:chgData name="Glenn Sunshine" userId="53110830d62f52cf" providerId="LiveId" clId="{2DF0A6D7-D4B4-4CB4-8D88-749BA3927249}" dt="2021-03-01T19:44:52.500" v="242" actId="47"/>
        <pc:sldMkLst>
          <pc:docMk/>
          <pc:sldMk cId="3431521255" sldId="295"/>
        </pc:sldMkLst>
      </pc:sldChg>
      <pc:sldChg chg="del">
        <pc:chgData name="Glenn Sunshine" userId="53110830d62f52cf" providerId="LiveId" clId="{2DF0A6D7-D4B4-4CB4-8D88-749BA3927249}" dt="2021-03-01T19:44:52.500" v="242" actId="47"/>
        <pc:sldMkLst>
          <pc:docMk/>
          <pc:sldMk cId="3256515173" sldId="296"/>
        </pc:sldMkLst>
      </pc:sldChg>
      <pc:sldChg chg="del">
        <pc:chgData name="Glenn Sunshine" userId="53110830d62f52cf" providerId="LiveId" clId="{2DF0A6D7-D4B4-4CB4-8D88-749BA3927249}" dt="2021-03-01T19:44:52.500" v="242" actId="47"/>
        <pc:sldMkLst>
          <pc:docMk/>
          <pc:sldMk cId="3501407372" sldId="297"/>
        </pc:sldMkLst>
      </pc:sldChg>
      <pc:sldChg chg="del">
        <pc:chgData name="Glenn Sunshine" userId="53110830d62f52cf" providerId="LiveId" clId="{2DF0A6D7-D4B4-4CB4-8D88-749BA3927249}" dt="2021-03-01T19:44:52.500" v="242" actId="47"/>
        <pc:sldMkLst>
          <pc:docMk/>
          <pc:sldMk cId="3068637359" sldId="298"/>
        </pc:sldMkLst>
      </pc:sldChg>
      <pc:sldChg chg="del">
        <pc:chgData name="Glenn Sunshine" userId="53110830d62f52cf" providerId="LiveId" clId="{2DF0A6D7-D4B4-4CB4-8D88-749BA3927249}" dt="2021-03-01T19:44:52.500" v="242" actId="47"/>
        <pc:sldMkLst>
          <pc:docMk/>
          <pc:sldMk cId="3202679765" sldId="299"/>
        </pc:sldMkLst>
      </pc:sldChg>
      <pc:sldChg chg="del">
        <pc:chgData name="Glenn Sunshine" userId="53110830d62f52cf" providerId="LiveId" clId="{2DF0A6D7-D4B4-4CB4-8D88-749BA3927249}" dt="2021-03-01T19:44:52.500" v="242" actId="47"/>
        <pc:sldMkLst>
          <pc:docMk/>
          <pc:sldMk cId="3551153331" sldId="300"/>
        </pc:sldMkLst>
      </pc:sldChg>
      <pc:sldChg chg="del">
        <pc:chgData name="Glenn Sunshine" userId="53110830d62f52cf" providerId="LiveId" clId="{2DF0A6D7-D4B4-4CB4-8D88-749BA3927249}" dt="2021-03-01T19:44:52.500" v="242" actId="47"/>
        <pc:sldMkLst>
          <pc:docMk/>
          <pc:sldMk cId="2973946725" sldId="301"/>
        </pc:sldMkLst>
      </pc:sldChg>
      <pc:sldChg chg="del">
        <pc:chgData name="Glenn Sunshine" userId="53110830d62f52cf" providerId="LiveId" clId="{2DF0A6D7-D4B4-4CB4-8D88-749BA3927249}" dt="2021-03-01T19:44:52.500" v="242" actId="47"/>
        <pc:sldMkLst>
          <pc:docMk/>
          <pc:sldMk cId="1451614149" sldId="302"/>
        </pc:sldMkLst>
      </pc:sldChg>
      <pc:sldChg chg="del">
        <pc:chgData name="Glenn Sunshine" userId="53110830d62f52cf" providerId="LiveId" clId="{2DF0A6D7-D4B4-4CB4-8D88-749BA3927249}" dt="2021-03-01T19:44:52.500" v="242" actId="47"/>
        <pc:sldMkLst>
          <pc:docMk/>
          <pc:sldMk cId="504755382" sldId="305"/>
        </pc:sldMkLst>
      </pc:sldChg>
      <pc:sldChg chg="del">
        <pc:chgData name="Glenn Sunshine" userId="53110830d62f52cf" providerId="LiveId" clId="{2DF0A6D7-D4B4-4CB4-8D88-749BA3927249}" dt="2021-03-01T19:44:52.500" v="242" actId="47"/>
        <pc:sldMkLst>
          <pc:docMk/>
          <pc:sldMk cId="3463009367" sldId="306"/>
        </pc:sldMkLst>
      </pc:sldChg>
      <pc:sldChg chg="del">
        <pc:chgData name="Glenn Sunshine" userId="53110830d62f52cf" providerId="LiveId" clId="{2DF0A6D7-D4B4-4CB4-8D88-749BA3927249}" dt="2021-03-01T19:44:52.500" v="242" actId="47"/>
        <pc:sldMkLst>
          <pc:docMk/>
          <pc:sldMk cId="3700150061" sldId="307"/>
        </pc:sldMkLst>
      </pc:sldChg>
      <pc:sldChg chg="del">
        <pc:chgData name="Glenn Sunshine" userId="53110830d62f52cf" providerId="LiveId" clId="{2DF0A6D7-D4B4-4CB4-8D88-749BA3927249}" dt="2021-03-01T19:44:52.500" v="242" actId="47"/>
        <pc:sldMkLst>
          <pc:docMk/>
          <pc:sldMk cId="2835088816" sldId="308"/>
        </pc:sldMkLst>
      </pc:sldChg>
      <pc:sldChg chg="del">
        <pc:chgData name="Glenn Sunshine" userId="53110830d62f52cf" providerId="LiveId" clId="{2DF0A6D7-D4B4-4CB4-8D88-749BA3927249}" dt="2021-03-01T19:44:52.500" v="242" actId="47"/>
        <pc:sldMkLst>
          <pc:docMk/>
          <pc:sldMk cId="415786694" sldId="309"/>
        </pc:sldMkLst>
      </pc:sldChg>
      <pc:sldChg chg="del">
        <pc:chgData name="Glenn Sunshine" userId="53110830d62f52cf" providerId="LiveId" clId="{2DF0A6D7-D4B4-4CB4-8D88-749BA3927249}" dt="2021-03-01T19:44:52.500" v="242" actId="47"/>
        <pc:sldMkLst>
          <pc:docMk/>
          <pc:sldMk cId="3556804029" sldId="312"/>
        </pc:sldMkLst>
      </pc:sldChg>
      <pc:sldChg chg="del">
        <pc:chgData name="Glenn Sunshine" userId="53110830d62f52cf" providerId="LiveId" clId="{2DF0A6D7-D4B4-4CB4-8D88-749BA3927249}" dt="2021-03-01T19:44:52.500" v="242" actId="47"/>
        <pc:sldMkLst>
          <pc:docMk/>
          <pc:sldMk cId="2817404978" sldId="313"/>
        </pc:sldMkLst>
      </pc:sldChg>
      <pc:sldChg chg="del">
        <pc:chgData name="Glenn Sunshine" userId="53110830d62f52cf" providerId="LiveId" clId="{2DF0A6D7-D4B4-4CB4-8D88-749BA3927249}" dt="2021-03-01T19:44:52.500" v="242" actId="47"/>
        <pc:sldMkLst>
          <pc:docMk/>
          <pc:sldMk cId="3153821633" sldId="314"/>
        </pc:sldMkLst>
      </pc:sldChg>
      <pc:sldChg chg="del">
        <pc:chgData name="Glenn Sunshine" userId="53110830d62f52cf" providerId="LiveId" clId="{2DF0A6D7-D4B4-4CB4-8D88-749BA3927249}" dt="2021-03-01T19:44:52.500" v="242" actId="47"/>
        <pc:sldMkLst>
          <pc:docMk/>
          <pc:sldMk cId="1200966012" sldId="315"/>
        </pc:sldMkLst>
      </pc:sldChg>
      <pc:sldChg chg="modSp mod">
        <pc:chgData name="Glenn Sunshine" userId="53110830d62f52cf" providerId="LiveId" clId="{2DF0A6D7-D4B4-4CB4-8D88-749BA3927249}" dt="2021-03-01T19:39:16.530" v="59" actId="20578"/>
        <pc:sldMkLst>
          <pc:docMk/>
          <pc:sldMk cId="3805132919" sldId="316"/>
        </pc:sldMkLst>
        <pc:spChg chg="mod">
          <ac:chgData name="Glenn Sunshine" userId="53110830d62f52cf" providerId="LiveId" clId="{2DF0A6D7-D4B4-4CB4-8D88-749BA3927249}" dt="2021-03-01T19:39:16.530" v="59" actId="20578"/>
          <ac:spMkLst>
            <pc:docMk/>
            <pc:sldMk cId="3805132919" sldId="316"/>
            <ac:spMk id="5" creationId="{04659EEB-5DB6-41A1-897C-B575A99A4034}"/>
          </ac:spMkLst>
        </pc:spChg>
      </pc:sldChg>
      <pc:sldChg chg="modSp mod">
        <pc:chgData name="Glenn Sunshine" userId="53110830d62f52cf" providerId="LiveId" clId="{2DF0A6D7-D4B4-4CB4-8D88-749BA3927249}" dt="2021-03-01T19:42:52.404" v="229" actId="6549"/>
        <pc:sldMkLst>
          <pc:docMk/>
          <pc:sldMk cId="1377402377" sldId="317"/>
        </pc:sldMkLst>
        <pc:spChg chg="mod">
          <ac:chgData name="Glenn Sunshine" userId="53110830d62f52cf" providerId="LiveId" clId="{2DF0A6D7-D4B4-4CB4-8D88-749BA3927249}" dt="2021-03-01T19:42:52.404" v="229" actId="6549"/>
          <ac:spMkLst>
            <pc:docMk/>
            <pc:sldMk cId="1377402377" sldId="317"/>
            <ac:spMk id="3" creationId="{2CE82054-157A-42C5-84CD-1625BACB95F6}"/>
          </ac:spMkLst>
        </pc:spChg>
      </pc:sldChg>
      <pc:sldChg chg="del">
        <pc:chgData name="Glenn Sunshine" userId="53110830d62f52cf" providerId="LiveId" clId="{2DF0A6D7-D4B4-4CB4-8D88-749BA3927249}" dt="2021-03-01T19:43:01.051" v="230" actId="47"/>
        <pc:sldMkLst>
          <pc:docMk/>
          <pc:sldMk cId="3853332363" sldId="318"/>
        </pc:sldMkLst>
      </pc:sldChg>
      <pc:sldChg chg="modSp new mod setBg">
        <pc:chgData name="Glenn Sunshine" userId="53110830d62f52cf" providerId="LiveId" clId="{2DF0A6D7-D4B4-4CB4-8D88-749BA3927249}" dt="2021-03-03T16:10:37.221" v="433" actId="20577"/>
        <pc:sldMkLst>
          <pc:docMk/>
          <pc:sldMk cId="1196619913" sldId="320"/>
        </pc:sldMkLst>
        <pc:spChg chg="mod">
          <ac:chgData name="Glenn Sunshine" userId="53110830d62f52cf" providerId="LiveId" clId="{2DF0A6D7-D4B4-4CB4-8D88-749BA3927249}" dt="2021-03-03T16:10:00.947" v="326" actId="20577"/>
          <ac:spMkLst>
            <pc:docMk/>
            <pc:sldMk cId="1196619913" sldId="320"/>
            <ac:spMk id="2" creationId="{895294C0-DEF9-44A3-91F2-FCEAAE245866}"/>
          </ac:spMkLst>
        </pc:spChg>
        <pc:spChg chg="mod">
          <ac:chgData name="Glenn Sunshine" userId="53110830d62f52cf" providerId="LiveId" clId="{2DF0A6D7-D4B4-4CB4-8D88-749BA3927249}" dt="2021-03-03T16:10:37.221" v="433" actId="20577"/>
          <ac:spMkLst>
            <pc:docMk/>
            <pc:sldMk cId="1196619913" sldId="320"/>
            <ac:spMk id="3" creationId="{343F5CA0-87E6-4FB9-B9C5-22F8AC62008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C1B246-D459-4FDE-99C4-39A74C0A4560}" type="doc">
      <dgm:prSet loTypeId="urn:microsoft.com/office/officeart/2016/7/layout/VerticalDownArrowProcess" loCatId="process" qsTypeId="urn:microsoft.com/office/officeart/2005/8/quickstyle/simple1" qsCatId="simple" csTypeId="urn:microsoft.com/office/officeart/2005/8/colors/colorful5" csCatId="colorful" phldr="1"/>
      <dgm:spPr/>
      <dgm:t>
        <a:bodyPr/>
        <a:lstStyle/>
        <a:p>
          <a:endParaRPr lang="en-US"/>
        </a:p>
      </dgm:t>
    </dgm:pt>
    <dgm:pt modelId="{FE6BDA75-BC35-48B2-9102-09B2CD7C364C}">
      <dgm:prSet/>
      <dgm:spPr/>
      <dgm:t>
        <a:bodyPr/>
        <a:lstStyle/>
        <a:p>
          <a:r>
            <a:rPr lang="en-US"/>
            <a:t>False Consciousness</a:t>
          </a:r>
        </a:p>
      </dgm:t>
    </dgm:pt>
    <dgm:pt modelId="{3340CCC7-EF51-4275-85DD-A38336C348A8}" type="parTrans" cxnId="{8B11620A-528C-4BCE-93F1-3BA5C96DF988}">
      <dgm:prSet/>
      <dgm:spPr/>
      <dgm:t>
        <a:bodyPr/>
        <a:lstStyle/>
        <a:p>
          <a:endParaRPr lang="en-US"/>
        </a:p>
      </dgm:t>
    </dgm:pt>
    <dgm:pt modelId="{F89222A2-EDDF-401E-BFB9-A7354B37DD49}" type="sibTrans" cxnId="{8B11620A-528C-4BCE-93F1-3BA5C96DF988}">
      <dgm:prSet/>
      <dgm:spPr/>
      <dgm:t>
        <a:bodyPr/>
        <a:lstStyle/>
        <a:p>
          <a:endParaRPr lang="en-US"/>
        </a:p>
      </dgm:t>
    </dgm:pt>
    <dgm:pt modelId="{C1D619D8-0706-4D2A-925B-F114BFC9EFA2}">
      <dgm:prSet/>
      <dgm:spPr/>
      <dgm:t>
        <a:bodyPr/>
        <a:lstStyle/>
        <a:p>
          <a:r>
            <a:rPr lang="en-US"/>
            <a:t>Following the Cultural Hegemony</a:t>
          </a:r>
        </a:p>
      </dgm:t>
    </dgm:pt>
    <dgm:pt modelId="{FBFA289B-EE5D-415B-BE18-F1D8610FCCEE}" type="parTrans" cxnId="{6C1BC6A2-0721-4A38-8D1E-FD1C5EEBA3F4}">
      <dgm:prSet/>
      <dgm:spPr/>
      <dgm:t>
        <a:bodyPr/>
        <a:lstStyle/>
        <a:p>
          <a:endParaRPr lang="en-US"/>
        </a:p>
      </dgm:t>
    </dgm:pt>
    <dgm:pt modelId="{746697DE-D785-49D9-96CD-82672413E5D6}" type="sibTrans" cxnId="{6C1BC6A2-0721-4A38-8D1E-FD1C5EEBA3F4}">
      <dgm:prSet/>
      <dgm:spPr/>
      <dgm:t>
        <a:bodyPr/>
        <a:lstStyle/>
        <a:p>
          <a:endParaRPr lang="en-US"/>
        </a:p>
      </dgm:t>
    </dgm:pt>
    <dgm:pt modelId="{D7700A1A-0F84-4F91-8010-BFFFF61508AE}">
      <dgm:prSet/>
      <dgm:spPr/>
      <dgm:t>
        <a:bodyPr/>
        <a:lstStyle/>
        <a:p>
          <a:r>
            <a:rPr lang="en-US"/>
            <a:t>Raising Consciousness</a:t>
          </a:r>
        </a:p>
      </dgm:t>
    </dgm:pt>
    <dgm:pt modelId="{6D132003-E916-471E-95A0-57D2B4B3F518}" type="parTrans" cxnId="{6DA4D623-0EA0-4DF9-84E4-DC85B34876A3}">
      <dgm:prSet/>
      <dgm:spPr/>
      <dgm:t>
        <a:bodyPr/>
        <a:lstStyle/>
        <a:p>
          <a:endParaRPr lang="en-US"/>
        </a:p>
      </dgm:t>
    </dgm:pt>
    <dgm:pt modelId="{D528A0D1-C3B5-4622-A203-02885A81C96F}" type="sibTrans" cxnId="{6DA4D623-0EA0-4DF9-84E4-DC85B34876A3}">
      <dgm:prSet/>
      <dgm:spPr/>
      <dgm:t>
        <a:bodyPr/>
        <a:lstStyle/>
        <a:p>
          <a:endParaRPr lang="en-US"/>
        </a:p>
      </dgm:t>
    </dgm:pt>
    <dgm:pt modelId="{FA95588B-8F8D-4391-BF94-39B2A64113BE}">
      <dgm:prSet/>
      <dgm:spPr/>
      <dgm:t>
        <a:bodyPr/>
        <a:lstStyle/>
        <a:p>
          <a:r>
            <a:rPr lang="en-US" dirty="0"/>
            <a:t>Awareness of Oppression</a:t>
          </a:r>
        </a:p>
      </dgm:t>
    </dgm:pt>
    <dgm:pt modelId="{3014E3A9-2BE3-451D-81E0-26ED4D7D9B83}" type="parTrans" cxnId="{EC8F7D0A-93AB-4E19-9E86-B53A0DBF80E3}">
      <dgm:prSet/>
      <dgm:spPr/>
      <dgm:t>
        <a:bodyPr/>
        <a:lstStyle/>
        <a:p>
          <a:endParaRPr lang="en-US"/>
        </a:p>
      </dgm:t>
    </dgm:pt>
    <dgm:pt modelId="{AE98ED41-1884-41B8-94E3-42F50FA2E412}" type="sibTrans" cxnId="{EC8F7D0A-93AB-4E19-9E86-B53A0DBF80E3}">
      <dgm:prSet/>
      <dgm:spPr/>
      <dgm:t>
        <a:bodyPr/>
        <a:lstStyle/>
        <a:p>
          <a:endParaRPr lang="en-US"/>
        </a:p>
      </dgm:t>
    </dgm:pt>
    <dgm:pt modelId="{609DF043-0AD9-401C-A2AE-89D4BE739F85}">
      <dgm:prSet/>
      <dgm:spPr/>
      <dgm:t>
        <a:bodyPr/>
        <a:lstStyle/>
        <a:p>
          <a:r>
            <a:rPr lang="en-US"/>
            <a:t>Class Consciousness</a:t>
          </a:r>
        </a:p>
      </dgm:t>
    </dgm:pt>
    <dgm:pt modelId="{1379ECBF-89FA-4E9E-9504-0406813F488B}" type="parTrans" cxnId="{B75940A1-7BB1-49E3-82C3-1509B5380025}">
      <dgm:prSet/>
      <dgm:spPr/>
      <dgm:t>
        <a:bodyPr/>
        <a:lstStyle/>
        <a:p>
          <a:endParaRPr lang="en-US"/>
        </a:p>
      </dgm:t>
    </dgm:pt>
    <dgm:pt modelId="{91998DC7-8EFD-4574-BB79-8520BE0F7FE5}" type="sibTrans" cxnId="{B75940A1-7BB1-49E3-82C3-1509B5380025}">
      <dgm:prSet/>
      <dgm:spPr/>
      <dgm:t>
        <a:bodyPr/>
        <a:lstStyle/>
        <a:p>
          <a:endParaRPr lang="en-US"/>
        </a:p>
      </dgm:t>
    </dgm:pt>
    <dgm:pt modelId="{87AEC0AD-FFC0-4420-8682-942A690D6564}">
      <dgm:prSet/>
      <dgm:spPr/>
      <dgm:t>
        <a:bodyPr/>
        <a:lstStyle/>
        <a:p>
          <a:r>
            <a:rPr lang="en-US"/>
            <a:t>Group Identity/Identity Politics</a:t>
          </a:r>
        </a:p>
      </dgm:t>
    </dgm:pt>
    <dgm:pt modelId="{3361E157-1403-4133-827E-B3DC9CFB4B91}" type="parTrans" cxnId="{B699EE31-E317-45A7-A75A-E40C6399B80E}">
      <dgm:prSet/>
      <dgm:spPr/>
      <dgm:t>
        <a:bodyPr/>
        <a:lstStyle/>
        <a:p>
          <a:endParaRPr lang="en-US"/>
        </a:p>
      </dgm:t>
    </dgm:pt>
    <dgm:pt modelId="{9013D6A6-9B88-4147-8C5C-E04BB390CEBD}" type="sibTrans" cxnId="{B699EE31-E317-45A7-A75A-E40C6399B80E}">
      <dgm:prSet/>
      <dgm:spPr/>
      <dgm:t>
        <a:bodyPr/>
        <a:lstStyle/>
        <a:p>
          <a:endParaRPr lang="en-US"/>
        </a:p>
      </dgm:t>
    </dgm:pt>
    <dgm:pt modelId="{FDBEB52D-DFB8-4D50-9902-32E24F86658A}" type="pres">
      <dgm:prSet presAssocID="{57C1B246-D459-4FDE-99C4-39A74C0A4560}" presName="Name0" presStyleCnt="0">
        <dgm:presLayoutVars>
          <dgm:dir/>
          <dgm:animLvl val="lvl"/>
          <dgm:resizeHandles val="exact"/>
        </dgm:presLayoutVars>
      </dgm:prSet>
      <dgm:spPr/>
    </dgm:pt>
    <dgm:pt modelId="{CC77AAB6-9DBF-4AA1-ABAE-2D196EFED71F}" type="pres">
      <dgm:prSet presAssocID="{609DF043-0AD9-401C-A2AE-89D4BE739F85}" presName="boxAndChildren" presStyleCnt="0"/>
      <dgm:spPr/>
    </dgm:pt>
    <dgm:pt modelId="{DA8CBD20-3C49-4B23-9F37-75D7422DDF36}" type="pres">
      <dgm:prSet presAssocID="{609DF043-0AD9-401C-A2AE-89D4BE739F85}" presName="parentTextBox" presStyleLbl="alignNode1" presStyleIdx="0" presStyleCnt="3"/>
      <dgm:spPr/>
    </dgm:pt>
    <dgm:pt modelId="{A364F290-A847-4CE7-A6EB-9E7AB9056224}" type="pres">
      <dgm:prSet presAssocID="{609DF043-0AD9-401C-A2AE-89D4BE739F85}" presName="descendantBox" presStyleLbl="bgAccFollowNode1" presStyleIdx="0" presStyleCnt="3"/>
      <dgm:spPr/>
    </dgm:pt>
    <dgm:pt modelId="{C336CFEE-BAAD-438D-B18C-1B64CD41733E}" type="pres">
      <dgm:prSet presAssocID="{D528A0D1-C3B5-4622-A203-02885A81C96F}" presName="sp" presStyleCnt="0"/>
      <dgm:spPr/>
    </dgm:pt>
    <dgm:pt modelId="{720C09A9-F136-46B0-AD2D-8EF75D12F5CB}" type="pres">
      <dgm:prSet presAssocID="{D7700A1A-0F84-4F91-8010-BFFFF61508AE}" presName="arrowAndChildren" presStyleCnt="0"/>
      <dgm:spPr/>
    </dgm:pt>
    <dgm:pt modelId="{4196C656-F9A4-432D-918D-0BCAD924E212}" type="pres">
      <dgm:prSet presAssocID="{D7700A1A-0F84-4F91-8010-BFFFF61508AE}" presName="parentTextArrow" presStyleLbl="node1" presStyleIdx="0" presStyleCnt="0"/>
      <dgm:spPr/>
    </dgm:pt>
    <dgm:pt modelId="{743837EE-B8FF-48A3-9798-EE8F663DD8C2}" type="pres">
      <dgm:prSet presAssocID="{D7700A1A-0F84-4F91-8010-BFFFF61508AE}" presName="arrow" presStyleLbl="alignNode1" presStyleIdx="1" presStyleCnt="3"/>
      <dgm:spPr/>
    </dgm:pt>
    <dgm:pt modelId="{9E1C0287-9D83-431A-83BA-83446A0E02B8}" type="pres">
      <dgm:prSet presAssocID="{D7700A1A-0F84-4F91-8010-BFFFF61508AE}" presName="descendantArrow" presStyleLbl="bgAccFollowNode1" presStyleIdx="1" presStyleCnt="3"/>
      <dgm:spPr/>
    </dgm:pt>
    <dgm:pt modelId="{903E2D09-53B7-4D9E-828E-6A92B3AE7982}" type="pres">
      <dgm:prSet presAssocID="{F89222A2-EDDF-401E-BFB9-A7354B37DD49}" presName="sp" presStyleCnt="0"/>
      <dgm:spPr/>
    </dgm:pt>
    <dgm:pt modelId="{0238154C-ED4F-4445-8720-B39B8232D8DF}" type="pres">
      <dgm:prSet presAssocID="{FE6BDA75-BC35-48B2-9102-09B2CD7C364C}" presName="arrowAndChildren" presStyleCnt="0"/>
      <dgm:spPr/>
    </dgm:pt>
    <dgm:pt modelId="{2E66C509-F203-4C39-92AB-33C80831E7F1}" type="pres">
      <dgm:prSet presAssocID="{FE6BDA75-BC35-48B2-9102-09B2CD7C364C}" presName="parentTextArrow" presStyleLbl="node1" presStyleIdx="0" presStyleCnt="0"/>
      <dgm:spPr/>
    </dgm:pt>
    <dgm:pt modelId="{B1466FF3-B4EF-44F3-B41E-92E464AEADE4}" type="pres">
      <dgm:prSet presAssocID="{FE6BDA75-BC35-48B2-9102-09B2CD7C364C}" presName="arrow" presStyleLbl="alignNode1" presStyleIdx="2" presStyleCnt="3"/>
      <dgm:spPr/>
    </dgm:pt>
    <dgm:pt modelId="{F7387A9B-60DD-4C90-9E6E-6719049B8E79}" type="pres">
      <dgm:prSet presAssocID="{FE6BDA75-BC35-48B2-9102-09B2CD7C364C}" presName="descendantArrow" presStyleLbl="bgAccFollowNode1" presStyleIdx="2" presStyleCnt="3"/>
      <dgm:spPr/>
    </dgm:pt>
  </dgm:ptLst>
  <dgm:cxnLst>
    <dgm:cxn modelId="{8B11620A-528C-4BCE-93F1-3BA5C96DF988}" srcId="{57C1B246-D459-4FDE-99C4-39A74C0A4560}" destId="{FE6BDA75-BC35-48B2-9102-09B2CD7C364C}" srcOrd="0" destOrd="0" parTransId="{3340CCC7-EF51-4275-85DD-A38336C348A8}" sibTransId="{F89222A2-EDDF-401E-BFB9-A7354B37DD49}"/>
    <dgm:cxn modelId="{EC8F7D0A-93AB-4E19-9E86-B53A0DBF80E3}" srcId="{D7700A1A-0F84-4F91-8010-BFFFF61508AE}" destId="{FA95588B-8F8D-4391-BF94-39B2A64113BE}" srcOrd="0" destOrd="0" parTransId="{3014E3A9-2BE3-451D-81E0-26ED4D7D9B83}" sibTransId="{AE98ED41-1884-41B8-94E3-42F50FA2E412}"/>
    <dgm:cxn modelId="{2C73A116-2BA7-49C1-902E-096D4A6234BB}" type="presOf" srcId="{57C1B246-D459-4FDE-99C4-39A74C0A4560}" destId="{FDBEB52D-DFB8-4D50-9902-32E24F86658A}" srcOrd="0" destOrd="0" presId="urn:microsoft.com/office/officeart/2016/7/layout/VerticalDownArrowProcess"/>
    <dgm:cxn modelId="{6DA4D623-0EA0-4DF9-84E4-DC85B34876A3}" srcId="{57C1B246-D459-4FDE-99C4-39A74C0A4560}" destId="{D7700A1A-0F84-4F91-8010-BFFFF61508AE}" srcOrd="1" destOrd="0" parTransId="{6D132003-E916-471E-95A0-57D2B4B3F518}" sibTransId="{D528A0D1-C3B5-4622-A203-02885A81C96F}"/>
    <dgm:cxn modelId="{B699EE31-E317-45A7-A75A-E40C6399B80E}" srcId="{609DF043-0AD9-401C-A2AE-89D4BE739F85}" destId="{87AEC0AD-FFC0-4420-8682-942A690D6564}" srcOrd="0" destOrd="0" parTransId="{3361E157-1403-4133-827E-B3DC9CFB4B91}" sibTransId="{9013D6A6-9B88-4147-8C5C-E04BB390CEBD}"/>
    <dgm:cxn modelId="{9F2ACD44-819F-4235-BA0A-7E17DA60021A}" type="presOf" srcId="{C1D619D8-0706-4D2A-925B-F114BFC9EFA2}" destId="{F7387A9B-60DD-4C90-9E6E-6719049B8E79}" srcOrd="0" destOrd="0" presId="urn:microsoft.com/office/officeart/2016/7/layout/VerticalDownArrowProcess"/>
    <dgm:cxn modelId="{DB329B49-CECD-4C63-A266-7DCB86507D47}" type="presOf" srcId="{609DF043-0AD9-401C-A2AE-89D4BE739F85}" destId="{DA8CBD20-3C49-4B23-9F37-75D7422DDF36}" srcOrd="0" destOrd="0" presId="urn:microsoft.com/office/officeart/2016/7/layout/VerticalDownArrowProcess"/>
    <dgm:cxn modelId="{A125ED4D-FB52-4B6B-9400-48BE81DEEEC7}" type="presOf" srcId="{FE6BDA75-BC35-48B2-9102-09B2CD7C364C}" destId="{2E66C509-F203-4C39-92AB-33C80831E7F1}" srcOrd="0" destOrd="0" presId="urn:microsoft.com/office/officeart/2016/7/layout/VerticalDownArrowProcess"/>
    <dgm:cxn modelId="{49E4D45A-833A-4322-98CB-2F6BD2D38EFD}" type="presOf" srcId="{87AEC0AD-FFC0-4420-8682-942A690D6564}" destId="{A364F290-A847-4CE7-A6EB-9E7AB9056224}" srcOrd="0" destOrd="0" presId="urn:microsoft.com/office/officeart/2016/7/layout/VerticalDownArrowProcess"/>
    <dgm:cxn modelId="{707E9881-4A3E-4965-A177-33EB61F7FD3E}" type="presOf" srcId="{FE6BDA75-BC35-48B2-9102-09B2CD7C364C}" destId="{B1466FF3-B4EF-44F3-B41E-92E464AEADE4}" srcOrd="1" destOrd="0" presId="urn:microsoft.com/office/officeart/2016/7/layout/VerticalDownArrowProcess"/>
    <dgm:cxn modelId="{6E10BE8E-349E-4378-848F-70F1AA655D48}" type="presOf" srcId="{FA95588B-8F8D-4391-BF94-39B2A64113BE}" destId="{9E1C0287-9D83-431A-83BA-83446A0E02B8}" srcOrd="0" destOrd="0" presId="urn:microsoft.com/office/officeart/2016/7/layout/VerticalDownArrowProcess"/>
    <dgm:cxn modelId="{DC9A4590-1B14-4D9F-ADC4-8A2115861DEF}" type="presOf" srcId="{D7700A1A-0F84-4F91-8010-BFFFF61508AE}" destId="{4196C656-F9A4-432D-918D-0BCAD924E212}" srcOrd="0" destOrd="0" presId="urn:microsoft.com/office/officeart/2016/7/layout/VerticalDownArrowProcess"/>
    <dgm:cxn modelId="{B75940A1-7BB1-49E3-82C3-1509B5380025}" srcId="{57C1B246-D459-4FDE-99C4-39A74C0A4560}" destId="{609DF043-0AD9-401C-A2AE-89D4BE739F85}" srcOrd="2" destOrd="0" parTransId="{1379ECBF-89FA-4E9E-9504-0406813F488B}" sibTransId="{91998DC7-8EFD-4574-BB79-8520BE0F7FE5}"/>
    <dgm:cxn modelId="{6C1BC6A2-0721-4A38-8D1E-FD1C5EEBA3F4}" srcId="{FE6BDA75-BC35-48B2-9102-09B2CD7C364C}" destId="{C1D619D8-0706-4D2A-925B-F114BFC9EFA2}" srcOrd="0" destOrd="0" parTransId="{FBFA289B-EE5D-415B-BE18-F1D8610FCCEE}" sibTransId="{746697DE-D785-49D9-96CD-82672413E5D6}"/>
    <dgm:cxn modelId="{273ACCC0-5BFF-42E1-AD5E-C11ED9416C25}" type="presOf" srcId="{D7700A1A-0F84-4F91-8010-BFFFF61508AE}" destId="{743837EE-B8FF-48A3-9798-EE8F663DD8C2}" srcOrd="1" destOrd="0" presId="urn:microsoft.com/office/officeart/2016/7/layout/VerticalDownArrowProcess"/>
    <dgm:cxn modelId="{72BEFCA0-3038-4DF0-89E8-00D09A4DF644}" type="presParOf" srcId="{FDBEB52D-DFB8-4D50-9902-32E24F86658A}" destId="{CC77AAB6-9DBF-4AA1-ABAE-2D196EFED71F}" srcOrd="0" destOrd="0" presId="urn:microsoft.com/office/officeart/2016/7/layout/VerticalDownArrowProcess"/>
    <dgm:cxn modelId="{F1958E31-8610-4597-B061-3147DF314E3F}" type="presParOf" srcId="{CC77AAB6-9DBF-4AA1-ABAE-2D196EFED71F}" destId="{DA8CBD20-3C49-4B23-9F37-75D7422DDF36}" srcOrd="0" destOrd="0" presId="urn:microsoft.com/office/officeart/2016/7/layout/VerticalDownArrowProcess"/>
    <dgm:cxn modelId="{AC422046-B561-49CB-B583-47D3F0775B63}" type="presParOf" srcId="{CC77AAB6-9DBF-4AA1-ABAE-2D196EFED71F}" destId="{A364F290-A847-4CE7-A6EB-9E7AB9056224}" srcOrd="1" destOrd="0" presId="urn:microsoft.com/office/officeart/2016/7/layout/VerticalDownArrowProcess"/>
    <dgm:cxn modelId="{35B7DFAA-F7FF-464A-A6B9-C02C8A6603F2}" type="presParOf" srcId="{FDBEB52D-DFB8-4D50-9902-32E24F86658A}" destId="{C336CFEE-BAAD-438D-B18C-1B64CD41733E}" srcOrd="1" destOrd="0" presId="urn:microsoft.com/office/officeart/2016/7/layout/VerticalDownArrowProcess"/>
    <dgm:cxn modelId="{5A787589-3B68-4465-879E-5F53058563B8}" type="presParOf" srcId="{FDBEB52D-DFB8-4D50-9902-32E24F86658A}" destId="{720C09A9-F136-46B0-AD2D-8EF75D12F5CB}" srcOrd="2" destOrd="0" presId="urn:microsoft.com/office/officeart/2016/7/layout/VerticalDownArrowProcess"/>
    <dgm:cxn modelId="{BC272788-0046-4B19-B5B5-C6714B19DB21}" type="presParOf" srcId="{720C09A9-F136-46B0-AD2D-8EF75D12F5CB}" destId="{4196C656-F9A4-432D-918D-0BCAD924E212}" srcOrd="0" destOrd="0" presId="urn:microsoft.com/office/officeart/2016/7/layout/VerticalDownArrowProcess"/>
    <dgm:cxn modelId="{8C10BE57-D787-4162-BCCA-2A41BFFABC82}" type="presParOf" srcId="{720C09A9-F136-46B0-AD2D-8EF75D12F5CB}" destId="{743837EE-B8FF-48A3-9798-EE8F663DD8C2}" srcOrd="1" destOrd="0" presId="urn:microsoft.com/office/officeart/2016/7/layout/VerticalDownArrowProcess"/>
    <dgm:cxn modelId="{B210C664-DF53-4251-9DC1-0CE4F2EF4E57}" type="presParOf" srcId="{720C09A9-F136-46B0-AD2D-8EF75D12F5CB}" destId="{9E1C0287-9D83-431A-83BA-83446A0E02B8}" srcOrd="2" destOrd="0" presId="urn:microsoft.com/office/officeart/2016/7/layout/VerticalDownArrowProcess"/>
    <dgm:cxn modelId="{9C950943-602A-4BCB-8BAA-62089BDC2B2B}" type="presParOf" srcId="{FDBEB52D-DFB8-4D50-9902-32E24F86658A}" destId="{903E2D09-53B7-4D9E-828E-6A92B3AE7982}" srcOrd="3" destOrd="0" presId="urn:microsoft.com/office/officeart/2016/7/layout/VerticalDownArrowProcess"/>
    <dgm:cxn modelId="{01EC078C-4026-40B8-B209-D6F359CF1AE2}" type="presParOf" srcId="{FDBEB52D-DFB8-4D50-9902-32E24F86658A}" destId="{0238154C-ED4F-4445-8720-B39B8232D8DF}" srcOrd="4" destOrd="0" presId="urn:microsoft.com/office/officeart/2016/7/layout/VerticalDownArrowProcess"/>
    <dgm:cxn modelId="{203BE9CE-27FC-40F9-BA97-2E34B35E2C0C}" type="presParOf" srcId="{0238154C-ED4F-4445-8720-B39B8232D8DF}" destId="{2E66C509-F203-4C39-92AB-33C80831E7F1}" srcOrd="0" destOrd="0" presId="urn:microsoft.com/office/officeart/2016/7/layout/VerticalDownArrowProcess"/>
    <dgm:cxn modelId="{275DAE35-227D-495A-ABA8-6C045E3D441E}" type="presParOf" srcId="{0238154C-ED4F-4445-8720-B39B8232D8DF}" destId="{B1466FF3-B4EF-44F3-B41E-92E464AEADE4}" srcOrd="1" destOrd="0" presId="urn:microsoft.com/office/officeart/2016/7/layout/VerticalDownArrowProcess"/>
    <dgm:cxn modelId="{4AAEC3B4-F97A-4818-B64B-240DECFCF197}" type="presParOf" srcId="{0238154C-ED4F-4445-8720-B39B8232D8DF}" destId="{F7387A9B-60DD-4C90-9E6E-6719049B8E79}"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CBD20-3C49-4B23-9F37-75D7422DDF36}">
      <dsp:nvSpPr>
        <dsp:cNvPr id="0" name=""/>
        <dsp:cNvSpPr/>
      </dsp:nvSpPr>
      <dsp:spPr>
        <a:xfrm>
          <a:off x="0" y="4438790"/>
          <a:ext cx="1647172" cy="145691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128016" rIns="117147" bIns="128016" numCol="1" spcCol="1270" anchor="ctr" anchorCtr="0">
          <a:noAutofit/>
        </a:bodyPr>
        <a:lstStyle/>
        <a:p>
          <a:pPr marL="0" lvl="0" indent="0" algn="ctr" defTabSz="800100">
            <a:lnSpc>
              <a:spcPct val="90000"/>
            </a:lnSpc>
            <a:spcBef>
              <a:spcPct val="0"/>
            </a:spcBef>
            <a:spcAft>
              <a:spcPct val="35000"/>
            </a:spcAft>
            <a:buNone/>
          </a:pPr>
          <a:r>
            <a:rPr lang="en-US" sz="1800" kern="1200"/>
            <a:t>Class Consciousness</a:t>
          </a:r>
        </a:p>
      </dsp:txBody>
      <dsp:txXfrm>
        <a:off x="0" y="4438790"/>
        <a:ext cx="1647172" cy="1456910"/>
      </dsp:txXfrm>
    </dsp:sp>
    <dsp:sp modelId="{A364F290-A847-4CE7-A6EB-9E7AB9056224}">
      <dsp:nvSpPr>
        <dsp:cNvPr id="0" name=""/>
        <dsp:cNvSpPr/>
      </dsp:nvSpPr>
      <dsp:spPr>
        <a:xfrm>
          <a:off x="1647172" y="4438790"/>
          <a:ext cx="4941518" cy="145691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228600" rIns="100237" bIns="228600" numCol="1" spcCol="1270" anchor="ctr" anchorCtr="0">
          <a:noAutofit/>
        </a:bodyPr>
        <a:lstStyle/>
        <a:p>
          <a:pPr marL="0" lvl="0" indent="0" algn="l" defTabSz="800100">
            <a:lnSpc>
              <a:spcPct val="90000"/>
            </a:lnSpc>
            <a:spcBef>
              <a:spcPct val="0"/>
            </a:spcBef>
            <a:spcAft>
              <a:spcPct val="35000"/>
            </a:spcAft>
            <a:buNone/>
          </a:pPr>
          <a:r>
            <a:rPr lang="en-US" sz="1800" kern="1200"/>
            <a:t>Group Identity/Identity Politics</a:t>
          </a:r>
        </a:p>
      </dsp:txBody>
      <dsp:txXfrm>
        <a:off x="1647172" y="4438790"/>
        <a:ext cx="4941518" cy="1456910"/>
      </dsp:txXfrm>
    </dsp:sp>
    <dsp:sp modelId="{743837EE-B8FF-48A3-9798-EE8F663DD8C2}">
      <dsp:nvSpPr>
        <dsp:cNvPr id="0" name=""/>
        <dsp:cNvSpPr/>
      </dsp:nvSpPr>
      <dsp:spPr>
        <a:xfrm rot="10800000">
          <a:off x="0" y="2219916"/>
          <a:ext cx="1647172" cy="2240727"/>
        </a:xfrm>
        <a:prstGeom prst="upArrowCallout">
          <a:avLst>
            <a:gd name="adj1" fmla="val 5000"/>
            <a:gd name="adj2" fmla="val 10000"/>
            <a:gd name="adj3" fmla="val 15000"/>
            <a:gd name="adj4" fmla="val 64977"/>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128016" rIns="117147" bIns="128016" numCol="1" spcCol="1270" anchor="ctr" anchorCtr="0">
          <a:noAutofit/>
        </a:bodyPr>
        <a:lstStyle/>
        <a:p>
          <a:pPr marL="0" lvl="0" indent="0" algn="ctr" defTabSz="800100">
            <a:lnSpc>
              <a:spcPct val="90000"/>
            </a:lnSpc>
            <a:spcBef>
              <a:spcPct val="0"/>
            </a:spcBef>
            <a:spcAft>
              <a:spcPct val="35000"/>
            </a:spcAft>
            <a:buNone/>
          </a:pPr>
          <a:r>
            <a:rPr lang="en-US" sz="1800" kern="1200"/>
            <a:t>Raising Consciousness</a:t>
          </a:r>
        </a:p>
      </dsp:txBody>
      <dsp:txXfrm rot="-10800000">
        <a:off x="0" y="2219916"/>
        <a:ext cx="1647172" cy="1456473"/>
      </dsp:txXfrm>
    </dsp:sp>
    <dsp:sp modelId="{9E1C0287-9D83-431A-83BA-83446A0E02B8}">
      <dsp:nvSpPr>
        <dsp:cNvPr id="0" name=""/>
        <dsp:cNvSpPr/>
      </dsp:nvSpPr>
      <dsp:spPr>
        <a:xfrm>
          <a:off x="1647172" y="2219916"/>
          <a:ext cx="4941518" cy="1456473"/>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228600" rIns="100237" bIns="228600" numCol="1" spcCol="1270" anchor="ctr" anchorCtr="0">
          <a:noAutofit/>
        </a:bodyPr>
        <a:lstStyle/>
        <a:p>
          <a:pPr marL="0" lvl="0" indent="0" algn="l" defTabSz="800100">
            <a:lnSpc>
              <a:spcPct val="90000"/>
            </a:lnSpc>
            <a:spcBef>
              <a:spcPct val="0"/>
            </a:spcBef>
            <a:spcAft>
              <a:spcPct val="35000"/>
            </a:spcAft>
            <a:buNone/>
          </a:pPr>
          <a:r>
            <a:rPr lang="en-US" sz="1800" kern="1200" dirty="0"/>
            <a:t>Awareness of Oppression</a:t>
          </a:r>
        </a:p>
      </dsp:txBody>
      <dsp:txXfrm>
        <a:off x="1647172" y="2219916"/>
        <a:ext cx="4941518" cy="1456473"/>
      </dsp:txXfrm>
    </dsp:sp>
    <dsp:sp modelId="{B1466FF3-B4EF-44F3-B41E-92E464AEADE4}">
      <dsp:nvSpPr>
        <dsp:cNvPr id="0" name=""/>
        <dsp:cNvSpPr/>
      </dsp:nvSpPr>
      <dsp:spPr>
        <a:xfrm rot="10800000">
          <a:off x="0" y="1042"/>
          <a:ext cx="1647172" cy="2240727"/>
        </a:xfrm>
        <a:prstGeom prst="upArrowCallout">
          <a:avLst>
            <a:gd name="adj1" fmla="val 5000"/>
            <a:gd name="adj2" fmla="val 10000"/>
            <a:gd name="adj3" fmla="val 15000"/>
            <a:gd name="adj4" fmla="val 64977"/>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7147" tIns="128016" rIns="117147" bIns="128016" numCol="1" spcCol="1270" anchor="ctr" anchorCtr="0">
          <a:noAutofit/>
        </a:bodyPr>
        <a:lstStyle/>
        <a:p>
          <a:pPr marL="0" lvl="0" indent="0" algn="ctr" defTabSz="800100">
            <a:lnSpc>
              <a:spcPct val="90000"/>
            </a:lnSpc>
            <a:spcBef>
              <a:spcPct val="0"/>
            </a:spcBef>
            <a:spcAft>
              <a:spcPct val="35000"/>
            </a:spcAft>
            <a:buNone/>
          </a:pPr>
          <a:r>
            <a:rPr lang="en-US" sz="1800" kern="1200"/>
            <a:t>False Consciousness</a:t>
          </a:r>
        </a:p>
      </dsp:txBody>
      <dsp:txXfrm rot="-10800000">
        <a:off x="0" y="1042"/>
        <a:ext cx="1647172" cy="1456473"/>
      </dsp:txXfrm>
    </dsp:sp>
    <dsp:sp modelId="{F7387A9B-60DD-4C90-9E6E-6719049B8E79}">
      <dsp:nvSpPr>
        <dsp:cNvPr id="0" name=""/>
        <dsp:cNvSpPr/>
      </dsp:nvSpPr>
      <dsp:spPr>
        <a:xfrm>
          <a:off x="1647172" y="1042"/>
          <a:ext cx="4941518" cy="1456473"/>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0237" tIns="228600" rIns="100237" bIns="228600" numCol="1" spcCol="1270" anchor="ctr" anchorCtr="0">
          <a:noAutofit/>
        </a:bodyPr>
        <a:lstStyle/>
        <a:p>
          <a:pPr marL="0" lvl="0" indent="0" algn="l" defTabSz="800100">
            <a:lnSpc>
              <a:spcPct val="90000"/>
            </a:lnSpc>
            <a:spcBef>
              <a:spcPct val="0"/>
            </a:spcBef>
            <a:spcAft>
              <a:spcPct val="35000"/>
            </a:spcAft>
            <a:buNone/>
          </a:pPr>
          <a:r>
            <a:rPr lang="en-US" sz="1800" kern="1200"/>
            <a:t>Following the Cultural Hegemony</a:t>
          </a:r>
        </a:p>
      </dsp:txBody>
      <dsp:txXfrm>
        <a:off x="1647172" y="1042"/>
        <a:ext cx="4941518" cy="145647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06E833-86F5-4C04-BB8D-67EEF6973C93}" type="datetimeFigureOut">
              <a:rPr lang="en-US" smtClean="0"/>
              <a:t>3/5/2021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265C1-A4F8-42E7-8242-8956BF3FC01F}" type="slidenum">
              <a:rPr lang="en-US" smtClean="0"/>
              <a:t>‹#›</a:t>
            </a:fld>
            <a:endParaRPr lang="en-US"/>
          </a:p>
        </p:txBody>
      </p:sp>
    </p:spTree>
    <p:extLst>
      <p:ext uri="{BB962C8B-B14F-4D97-AF65-F5344CB8AC3E}">
        <p14:creationId xmlns:p14="http://schemas.microsoft.com/office/powerpoint/2010/main" val="2199625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502B1EA-13E2-47C7-8622-9D0D96C07CD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26508528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2B1EA-13E2-47C7-8622-9D0D96C07CD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2937839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2B1EA-13E2-47C7-8622-9D0D96C07CD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3200061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02B1EA-13E2-47C7-8622-9D0D96C07CD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372825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02B1EA-13E2-47C7-8622-9D0D96C07CDF}" type="datetimeFigureOut">
              <a:rPr lang="en-US" smtClean="0"/>
              <a:t>3/5/2021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3399891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502B1EA-13E2-47C7-8622-9D0D96C07CDF}"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713239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502B1EA-13E2-47C7-8622-9D0D96C07CDF}" type="datetimeFigureOut">
              <a:rPr lang="en-US" smtClean="0"/>
              <a:t>3/5/2021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154621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02B1EA-13E2-47C7-8622-9D0D96C07CDF}" type="datetimeFigureOut">
              <a:rPr lang="en-US" smtClean="0"/>
              <a:t>3/5/2021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1170342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02B1EA-13E2-47C7-8622-9D0D96C07CDF}" type="datetimeFigureOut">
              <a:rPr lang="en-US" smtClean="0"/>
              <a:t>3/5/2021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1280867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02B1EA-13E2-47C7-8622-9D0D96C07CDF}"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2645610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02B1EA-13E2-47C7-8622-9D0D96C07CDF}" type="datetimeFigureOut">
              <a:rPr lang="en-US" smtClean="0"/>
              <a:t>3/5/2021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3CC2C0-B210-41D0-AF4E-499589FC10A3}" type="slidenum">
              <a:rPr lang="en-US" smtClean="0"/>
              <a:t>‹#›</a:t>
            </a:fld>
            <a:endParaRPr lang="en-US"/>
          </a:p>
        </p:txBody>
      </p:sp>
    </p:spTree>
    <p:extLst>
      <p:ext uri="{BB962C8B-B14F-4D97-AF65-F5344CB8AC3E}">
        <p14:creationId xmlns:p14="http://schemas.microsoft.com/office/powerpoint/2010/main" val="164225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02B1EA-13E2-47C7-8622-9D0D96C07CDF}" type="datetimeFigureOut">
              <a:rPr lang="en-US" smtClean="0"/>
              <a:t>3/5/2021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3CC2C0-B210-41D0-AF4E-499589FC10A3}" type="slidenum">
              <a:rPr lang="en-US" smtClean="0"/>
              <a:t>‹#›</a:t>
            </a:fld>
            <a:endParaRPr lang="en-US"/>
          </a:p>
        </p:txBody>
      </p:sp>
    </p:spTree>
    <p:extLst>
      <p:ext uri="{BB962C8B-B14F-4D97-AF65-F5344CB8AC3E}">
        <p14:creationId xmlns:p14="http://schemas.microsoft.com/office/powerpoint/2010/main" val="168555906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5000"/>
            <a:lum/>
          </a:blip>
          <a:srcRect/>
          <a:stretch>
            <a:fillRect l="-4000" r="-4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294C0-DEF9-44A3-91F2-FCEAAE245866}"/>
              </a:ext>
            </a:extLst>
          </p:cNvPr>
          <p:cNvSpPr>
            <a:spLocks noGrp="1"/>
          </p:cNvSpPr>
          <p:nvPr>
            <p:ph type="ctrTitle"/>
          </p:nvPr>
        </p:nvSpPr>
        <p:spPr/>
        <p:txBody>
          <a:bodyPr/>
          <a:lstStyle/>
          <a:p>
            <a:r>
              <a:rPr lang="en-US" dirty="0"/>
              <a:t>Cultural Marxism and the New Left</a:t>
            </a:r>
          </a:p>
        </p:txBody>
      </p:sp>
      <p:sp>
        <p:nvSpPr>
          <p:cNvPr id="3" name="Subtitle 2">
            <a:extLst>
              <a:ext uri="{FF2B5EF4-FFF2-40B4-BE49-F238E27FC236}">
                <a16:creationId xmlns:a16="http://schemas.microsoft.com/office/drawing/2014/main" id="{343F5CA0-87E6-4FB9-B9C5-22F8AC620086}"/>
              </a:ext>
            </a:extLst>
          </p:cNvPr>
          <p:cNvSpPr>
            <a:spLocks noGrp="1"/>
          </p:cNvSpPr>
          <p:nvPr>
            <p:ph type="subTitle" idx="1"/>
          </p:nvPr>
        </p:nvSpPr>
        <p:spPr/>
        <p:txBody>
          <a:bodyPr/>
          <a:lstStyle/>
          <a:p>
            <a:r>
              <a:rPr lang="en-US" dirty="0"/>
              <a:t>Big Sky Worldview Forum</a:t>
            </a:r>
          </a:p>
          <a:p>
            <a:r>
              <a:rPr lang="en-US" dirty="0"/>
              <a:t>Glenn Sunshine</a:t>
            </a:r>
          </a:p>
          <a:p>
            <a:r>
              <a:rPr lang="en-US"/>
              <a:t>www.esquareinch.org</a:t>
            </a:r>
          </a:p>
          <a:p>
            <a:endParaRPr lang="en-US" dirty="0"/>
          </a:p>
        </p:txBody>
      </p:sp>
    </p:spTree>
    <p:extLst>
      <p:ext uri="{BB962C8B-B14F-4D97-AF65-F5344CB8AC3E}">
        <p14:creationId xmlns:p14="http://schemas.microsoft.com/office/powerpoint/2010/main" val="1196619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8" name="Picture 4" descr="See the source image">
            <a:extLst>
              <a:ext uri="{FF2B5EF4-FFF2-40B4-BE49-F238E27FC236}">
                <a16:creationId xmlns:a16="http://schemas.microsoft.com/office/drawing/2014/main" id="{CC323E72-ED0A-47A1-9698-47AC3C735A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63" b="1"/>
          <a:stretch/>
        </p:blipFill>
        <p:spPr bwMode="auto">
          <a:xfrm>
            <a:off x="5182104" y="10"/>
            <a:ext cx="7009896" cy="6857990"/>
          </a:xfrm>
          <a:custGeom>
            <a:avLst/>
            <a:gdLst/>
            <a:ahLst/>
            <a:cxnLst/>
            <a:rect l="l" t="t" r="r" b="b"/>
            <a:pathLst>
              <a:path w="7009896" h="685800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extLst>
            <a:ext uri="{909E8E84-426E-40DD-AFC4-6F175D3DCCD1}">
              <a14:hiddenFill xmlns:a14="http://schemas.microsoft.com/office/drawing/2010/main">
                <a:solidFill>
                  <a:srgbClr val="FFFFFF"/>
                </a:solidFill>
              </a14:hiddenFill>
            </a:ext>
          </a:extLst>
        </p:spPr>
      </p:pic>
      <p:sp>
        <p:nvSpPr>
          <p:cNvPr id="137" name="Freeform: Shape 136">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9" name="Freeform: Shape 138">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41AB3A-80B0-4719-82FD-6D1F6A4E3C4B}"/>
              </a:ext>
            </a:extLst>
          </p:cNvPr>
          <p:cNvSpPr>
            <a:spLocks noGrp="1"/>
          </p:cNvSpPr>
          <p:nvPr>
            <p:ph type="title"/>
          </p:nvPr>
        </p:nvSpPr>
        <p:spPr>
          <a:xfrm>
            <a:off x="804673" y="1396289"/>
            <a:ext cx="4782458" cy="1325563"/>
          </a:xfrm>
        </p:spPr>
        <p:txBody>
          <a:bodyPr>
            <a:normAutofit/>
          </a:bodyPr>
          <a:lstStyle/>
          <a:p>
            <a:r>
              <a:rPr lang="en-US" sz="4100"/>
              <a:t>Repressive Tolerance (Herbert Marcuse)</a:t>
            </a:r>
          </a:p>
        </p:txBody>
      </p:sp>
      <p:sp>
        <p:nvSpPr>
          <p:cNvPr id="6" name="Content Placeholder 5">
            <a:extLst>
              <a:ext uri="{FF2B5EF4-FFF2-40B4-BE49-F238E27FC236}">
                <a16:creationId xmlns:a16="http://schemas.microsoft.com/office/drawing/2014/main" id="{FE2D2C61-D790-41B6-B822-183BEDDB82E2}"/>
              </a:ext>
            </a:extLst>
          </p:cNvPr>
          <p:cNvSpPr>
            <a:spLocks noGrp="1"/>
          </p:cNvSpPr>
          <p:nvPr>
            <p:ph idx="1"/>
          </p:nvPr>
        </p:nvSpPr>
        <p:spPr>
          <a:xfrm>
            <a:off x="804672" y="2871982"/>
            <a:ext cx="4782458" cy="3181684"/>
          </a:xfrm>
        </p:spPr>
        <p:txBody>
          <a:bodyPr anchor="t">
            <a:normAutofit/>
          </a:bodyPr>
          <a:lstStyle/>
          <a:p>
            <a:r>
              <a:rPr lang="en-US" sz="1800" dirty="0">
                <a:effectLst/>
                <a:latin typeface="Arial" panose="020B0604020202020204" pitchFamily="34" charset="0"/>
                <a:ea typeface="Times New Roman" panose="02020603050405020304" pitchFamily="18" charset="0"/>
              </a:rPr>
              <a:t>Tolerance of Left, Not Right</a:t>
            </a:r>
          </a:p>
          <a:p>
            <a:r>
              <a:rPr lang="en-US" sz="1800" dirty="0"/>
              <a:t>Education</a:t>
            </a:r>
          </a:p>
          <a:p>
            <a:r>
              <a:rPr lang="en-US" sz="1800" dirty="0"/>
              <a:t>Indoctrination</a:t>
            </a:r>
          </a:p>
          <a:p>
            <a:r>
              <a:rPr lang="en-US" sz="1800" dirty="0"/>
              <a:t>Violence</a:t>
            </a:r>
          </a:p>
        </p:txBody>
      </p:sp>
    </p:spTree>
    <p:extLst>
      <p:ext uri="{BB962C8B-B14F-4D97-AF65-F5344CB8AC3E}">
        <p14:creationId xmlns:p14="http://schemas.microsoft.com/office/powerpoint/2010/main" val="1696847416"/>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30" name="Rectangle 74">
            <a:extLst>
              <a:ext uri="{FF2B5EF4-FFF2-40B4-BE49-F238E27FC236}">
                <a16:creationId xmlns:a16="http://schemas.microsoft.com/office/drawing/2014/main" id="{EE1FC7B4-E4A7-4452-B413-1A623E3A7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bg1">
              <a:alpha val="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13">
            <a:extLst>
              <a:ext uri="{FF2B5EF4-FFF2-40B4-BE49-F238E27FC236}">
                <a16:creationId xmlns:a16="http://schemas.microsoft.com/office/drawing/2014/main" id="{E0709AF0-24F0-4486-B189-BE6386BD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11">
            <a:extLst>
              <a:ext uri="{FF2B5EF4-FFF2-40B4-BE49-F238E27FC236}">
                <a16:creationId xmlns:a16="http://schemas.microsoft.com/office/drawing/2014/main" id="{FBE3B62F-5853-4A3C-B050-6186351A71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2341AB3A-80B0-4719-82FD-6D1F6A4E3C4B}"/>
              </a:ext>
            </a:extLst>
          </p:cNvPr>
          <p:cNvSpPr>
            <a:spLocks noGrp="1"/>
          </p:cNvSpPr>
          <p:nvPr>
            <p:ph type="title"/>
          </p:nvPr>
        </p:nvSpPr>
        <p:spPr>
          <a:xfrm>
            <a:off x="833002" y="448253"/>
            <a:ext cx="10520702" cy="1325563"/>
          </a:xfrm>
        </p:spPr>
        <p:txBody>
          <a:bodyPr>
            <a:normAutofit/>
          </a:bodyPr>
          <a:lstStyle/>
          <a:p>
            <a:r>
              <a:rPr lang="en-US"/>
              <a:t>Repressive Tolerance (Herbert Marcuse)</a:t>
            </a:r>
          </a:p>
        </p:txBody>
      </p:sp>
      <p:sp>
        <p:nvSpPr>
          <p:cNvPr id="6" name="Content Placeholder 5">
            <a:extLst>
              <a:ext uri="{FF2B5EF4-FFF2-40B4-BE49-F238E27FC236}">
                <a16:creationId xmlns:a16="http://schemas.microsoft.com/office/drawing/2014/main" id="{FE2D2C61-D790-41B6-B822-183BEDDB82E2}"/>
              </a:ext>
            </a:extLst>
          </p:cNvPr>
          <p:cNvSpPr>
            <a:spLocks noGrp="1"/>
          </p:cNvSpPr>
          <p:nvPr>
            <p:ph idx="1"/>
          </p:nvPr>
        </p:nvSpPr>
        <p:spPr>
          <a:xfrm>
            <a:off x="1045586" y="1696507"/>
            <a:ext cx="5717164" cy="4713240"/>
          </a:xfrm>
        </p:spPr>
        <p:txBody>
          <a:bodyPr>
            <a:noAutofit/>
          </a:bodyPr>
          <a:lstStyle/>
          <a:p>
            <a:pPr marL="0" indent="0">
              <a:buNone/>
            </a:pPr>
            <a:r>
              <a:rPr lang="en-US" sz="1800" dirty="0">
                <a:effectLst/>
                <a:latin typeface="Arial" panose="020B0604020202020204" pitchFamily="34" charset="0"/>
                <a:ea typeface="Times New Roman" panose="02020603050405020304" pitchFamily="18" charset="0"/>
              </a:rPr>
              <a:t>They would include the withdrawal of toleration of speech and assembly from groups and movements which promote aggressive policies, armament, chauvinism, discrimination on the grounds of race and religion, or which oppose the extension of public services, social security, medical care, etc. Moreover, the restoration of freedom of thought may necessitate new and rigid restrictions on teachings and practices in the educational institutions which, by their very methods and concepts, serve to enclose the mind within the established universe of discourse and behavior — thereby precluding a priori a rational evaluation of the alternatives. And to the degree to which freedom of thought involves the struggle against inhumanity, restoration of such freedom would also imply intolerance toward scientific research in the interest of deadly “deterrents,” of abnormal human endurance under inhuman conditions, etc.</a:t>
            </a:r>
            <a:endParaRPr lang="en-US" sz="1800" dirty="0">
              <a:effectLst/>
              <a:latin typeface="Times New Roman" panose="02020603050405020304" pitchFamily="18" charset="0"/>
              <a:ea typeface="Times New Roman" panose="02020603050405020304" pitchFamily="18" charset="0"/>
            </a:endParaRPr>
          </a:p>
        </p:txBody>
      </p:sp>
      <p:pic>
        <p:nvPicPr>
          <p:cNvPr id="1028" name="Picture 4" descr="See the source image">
            <a:extLst>
              <a:ext uri="{FF2B5EF4-FFF2-40B4-BE49-F238E27FC236}">
                <a16:creationId xmlns:a16="http://schemas.microsoft.com/office/drawing/2014/main" id="{CC323E72-ED0A-47A1-9698-47AC3C735A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963" b="1"/>
          <a:stretch/>
        </p:blipFill>
        <p:spPr bwMode="auto">
          <a:xfrm>
            <a:off x="6849002" y="2191807"/>
            <a:ext cx="4073433" cy="398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360335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01B94B-5900-4456-9A8F-B2545F5BEA2A}"/>
              </a:ext>
            </a:extLst>
          </p:cNvPr>
          <p:cNvSpPr>
            <a:spLocks noGrp="1"/>
          </p:cNvSpPr>
          <p:nvPr>
            <p:ph type="title"/>
          </p:nvPr>
        </p:nvSpPr>
        <p:spPr>
          <a:xfrm>
            <a:off x="466722" y="586855"/>
            <a:ext cx="3201366" cy="3387497"/>
          </a:xfrm>
        </p:spPr>
        <p:txBody>
          <a:bodyPr anchor="b">
            <a:normAutofit/>
          </a:bodyPr>
          <a:lstStyle/>
          <a:p>
            <a:pPr algn="r"/>
            <a:r>
              <a:rPr lang="en-US" sz="4000">
                <a:solidFill>
                  <a:srgbClr val="FFFFFF"/>
                </a:solidFill>
              </a:rPr>
              <a:t>Summary: Cultural Marxism</a:t>
            </a:r>
          </a:p>
        </p:txBody>
      </p:sp>
      <p:sp>
        <p:nvSpPr>
          <p:cNvPr id="3" name="Content Placeholder 2">
            <a:extLst>
              <a:ext uri="{FF2B5EF4-FFF2-40B4-BE49-F238E27FC236}">
                <a16:creationId xmlns:a16="http://schemas.microsoft.com/office/drawing/2014/main" id="{0EF38D83-DDB5-44B8-9C1B-87210C7C70BC}"/>
              </a:ext>
            </a:extLst>
          </p:cNvPr>
          <p:cNvSpPr>
            <a:spLocks noGrp="1"/>
          </p:cNvSpPr>
          <p:nvPr>
            <p:ph idx="1"/>
          </p:nvPr>
        </p:nvSpPr>
        <p:spPr>
          <a:xfrm>
            <a:off x="4810259" y="649480"/>
            <a:ext cx="6555347" cy="5546047"/>
          </a:xfrm>
        </p:spPr>
        <p:txBody>
          <a:bodyPr anchor="ctr">
            <a:normAutofit/>
          </a:bodyPr>
          <a:lstStyle/>
          <a:p>
            <a:r>
              <a:rPr lang="en-US" sz="2000" dirty="0"/>
              <a:t>Any Worldview that Divides World into Heroes and Villains Derives from Marx (and Ultimately Hegel)</a:t>
            </a:r>
          </a:p>
          <a:p>
            <a:r>
              <a:rPr lang="en-US" sz="2000" dirty="0"/>
              <a:t>Classical Marxism Focuses on Economic Classes</a:t>
            </a:r>
          </a:p>
          <a:p>
            <a:r>
              <a:rPr lang="en-US" sz="2000" dirty="0"/>
              <a:t>Cultural Marxism Focuses on Cultural “Hegemony” and Worldview</a:t>
            </a:r>
          </a:p>
          <a:p>
            <a:pPr lvl="1"/>
            <a:r>
              <a:rPr lang="en-US" sz="2000" dirty="0"/>
              <a:t>Raise Awareness of “Oppression”</a:t>
            </a:r>
          </a:p>
          <a:p>
            <a:pPr lvl="2"/>
            <a:r>
              <a:rPr lang="en-US" dirty="0"/>
              <a:t>Oddly, Not Including the Poor</a:t>
            </a:r>
          </a:p>
          <a:p>
            <a:pPr lvl="1"/>
            <a:r>
              <a:rPr lang="en-US" sz="2000" dirty="0"/>
              <a:t>Group Identity</a:t>
            </a:r>
          </a:p>
          <a:p>
            <a:pPr lvl="1"/>
            <a:r>
              <a:rPr lang="en-US" sz="2000" dirty="0"/>
              <a:t>Unite the Oppressed against the Hegemony</a:t>
            </a:r>
          </a:p>
          <a:p>
            <a:r>
              <a:rPr lang="en-US" sz="2000" dirty="0"/>
              <a:t>Strategy</a:t>
            </a:r>
          </a:p>
          <a:p>
            <a:pPr lvl="1"/>
            <a:r>
              <a:rPr lang="en-US" sz="2000" dirty="0"/>
              <a:t>Control Levers of Culture</a:t>
            </a:r>
          </a:p>
          <a:p>
            <a:pPr lvl="1"/>
            <a:r>
              <a:rPr lang="en-US" sz="2000" dirty="0"/>
              <a:t>Suppress Dissent</a:t>
            </a:r>
          </a:p>
        </p:txBody>
      </p:sp>
    </p:spTree>
    <p:extLst>
      <p:ext uri="{BB962C8B-B14F-4D97-AF65-F5344CB8AC3E}">
        <p14:creationId xmlns:p14="http://schemas.microsoft.com/office/powerpoint/2010/main" val="341516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55C01129-3453-464D-A870-ED71C6E89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D2781A6-5C82-4764-B489-F9A599C0A7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8833" y="685800"/>
            <a:ext cx="5004061" cy="54864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BE28061-6BEA-4A83-980D-1CEAF40E8502}"/>
              </a:ext>
            </a:extLst>
          </p:cNvPr>
          <p:cNvSpPr>
            <a:spLocks noGrp="1"/>
          </p:cNvSpPr>
          <p:nvPr>
            <p:ph type="title"/>
          </p:nvPr>
        </p:nvSpPr>
        <p:spPr>
          <a:xfrm>
            <a:off x="4086447" y="1084521"/>
            <a:ext cx="4019107" cy="1361347"/>
          </a:xfrm>
        </p:spPr>
        <p:txBody>
          <a:bodyPr anchor="b">
            <a:normAutofit/>
          </a:bodyPr>
          <a:lstStyle/>
          <a:p>
            <a:pPr algn="ctr"/>
            <a:r>
              <a:rPr lang="en-US" sz="2800">
                <a:solidFill>
                  <a:schemeClr val="bg1">
                    <a:alpha val="60000"/>
                  </a:schemeClr>
                </a:solidFill>
              </a:rPr>
              <a:t>Georg Friedrich Wilhelm Hegel (1770-1831)</a:t>
            </a:r>
          </a:p>
        </p:txBody>
      </p:sp>
      <p:pic>
        <p:nvPicPr>
          <p:cNvPr id="1026" name="Picture 2" descr="Georg Wilhelm Friedrich Hegel - Wikipedia">
            <a:extLst>
              <a:ext uri="{FF2B5EF4-FFF2-40B4-BE49-F238E27FC236}">
                <a16:creationId xmlns:a16="http://schemas.microsoft.com/office/drawing/2014/main" id="{D89BE1AE-0753-4FD3-8431-44CD38DE6FB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007" r="25362"/>
          <a:stretch/>
        </p:blipFill>
        <p:spPr bwMode="auto">
          <a:xfrm>
            <a:off x="680483" y="685795"/>
            <a:ext cx="2931299" cy="548640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04659EEB-5DB6-41A1-897C-B575A99A4034}"/>
              </a:ext>
            </a:extLst>
          </p:cNvPr>
          <p:cNvSpPr>
            <a:spLocks noGrp="1"/>
          </p:cNvSpPr>
          <p:nvPr>
            <p:ph idx="1"/>
          </p:nvPr>
        </p:nvSpPr>
        <p:spPr>
          <a:xfrm>
            <a:off x="4107712" y="2732739"/>
            <a:ext cx="3976577" cy="3083270"/>
          </a:xfrm>
        </p:spPr>
        <p:txBody>
          <a:bodyPr anchor="t">
            <a:normAutofit/>
          </a:bodyPr>
          <a:lstStyle/>
          <a:p>
            <a:r>
              <a:rPr lang="en-US" sz="1700" dirty="0">
                <a:solidFill>
                  <a:schemeClr val="bg1"/>
                </a:solidFill>
              </a:rPr>
              <a:t>The Process of History</a:t>
            </a:r>
          </a:p>
          <a:p>
            <a:pPr lvl="1"/>
            <a:r>
              <a:rPr lang="en-US" sz="1700" dirty="0">
                <a:solidFill>
                  <a:schemeClr val="bg1"/>
                </a:solidFill>
              </a:rPr>
              <a:t>Reason and Freedom</a:t>
            </a:r>
          </a:p>
          <a:p>
            <a:pPr lvl="1"/>
            <a:r>
              <a:rPr lang="en-US" sz="1700" i="1" dirty="0">
                <a:solidFill>
                  <a:schemeClr val="bg1"/>
                </a:solidFill>
              </a:rPr>
              <a:t>Geist</a:t>
            </a:r>
            <a:endParaRPr lang="en-US" sz="1700" dirty="0">
              <a:solidFill>
                <a:schemeClr val="bg1"/>
              </a:solidFill>
            </a:endParaRPr>
          </a:p>
          <a:p>
            <a:pPr lvl="1"/>
            <a:r>
              <a:rPr lang="en-US" sz="1700" dirty="0">
                <a:solidFill>
                  <a:schemeClr val="bg1"/>
                </a:solidFill>
              </a:rPr>
              <a:t>Prussia</a:t>
            </a:r>
          </a:p>
          <a:p>
            <a:r>
              <a:rPr lang="en-US" sz="1700" dirty="0">
                <a:solidFill>
                  <a:schemeClr val="bg1"/>
                </a:solidFill>
              </a:rPr>
              <a:t>Johan Gottlieb Fichte (1762-1814)</a:t>
            </a:r>
          </a:p>
          <a:p>
            <a:pPr lvl="1"/>
            <a:r>
              <a:rPr lang="en-US" sz="1700" dirty="0">
                <a:solidFill>
                  <a:schemeClr val="bg1"/>
                </a:solidFill>
              </a:rPr>
              <a:t>Thesis-Antithesis-Synthesis</a:t>
            </a:r>
          </a:p>
          <a:p>
            <a:pPr lvl="1"/>
            <a:r>
              <a:rPr lang="en-US" sz="1700" dirty="0">
                <a:solidFill>
                  <a:schemeClr val="bg1"/>
                </a:solidFill>
              </a:rPr>
              <a:t>“Hegelian Dialectic”</a:t>
            </a:r>
          </a:p>
        </p:txBody>
      </p:sp>
      <p:pic>
        <p:nvPicPr>
          <p:cNvPr id="1028" name="Picture 4" descr="Johann Gottlieb Fichte">
            <a:extLst>
              <a:ext uri="{FF2B5EF4-FFF2-40B4-BE49-F238E27FC236}">
                <a16:creationId xmlns:a16="http://schemas.microsoft.com/office/drawing/2014/main" id="{895A5EC6-7A37-4F7D-AB68-50FC0049719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590" r="12215"/>
          <a:stretch/>
        </p:blipFill>
        <p:spPr bwMode="auto">
          <a:xfrm>
            <a:off x="8606117" y="685805"/>
            <a:ext cx="2905400" cy="5486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132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50048-DF1D-49DF-A70A-EB13EA9906E5}"/>
              </a:ext>
            </a:extLst>
          </p:cNvPr>
          <p:cNvSpPr>
            <a:spLocks noGrp="1"/>
          </p:cNvSpPr>
          <p:nvPr>
            <p:ph type="title"/>
          </p:nvPr>
        </p:nvSpPr>
        <p:spPr>
          <a:xfrm>
            <a:off x="5069940" y="365124"/>
            <a:ext cx="6172200" cy="1828800"/>
          </a:xfrm>
        </p:spPr>
        <p:txBody>
          <a:bodyPr>
            <a:normAutofit/>
          </a:bodyPr>
          <a:lstStyle/>
          <a:p>
            <a:r>
              <a:rPr lang="en-US"/>
              <a:t>Karl Marx (1818-1883)</a:t>
            </a:r>
            <a:endParaRPr lang="en-US" dirty="0"/>
          </a:p>
        </p:txBody>
      </p:sp>
      <p:pic>
        <p:nvPicPr>
          <p:cNvPr id="2050" name="Picture 2" descr="Karl Marx - Wikipedia">
            <a:extLst>
              <a:ext uri="{FF2B5EF4-FFF2-40B4-BE49-F238E27FC236}">
                <a16:creationId xmlns:a16="http://schemas.microsoft.com/office/drawing/2014/main" id="{EAA82FB9-34F6-475E-B060-8369209D2B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794"/>
          <a:stretch/>
        </p:blipFill>
        <p:spPr bwMode="auto">
          <a:xfrm>
            <a:off x="20" y="10"/>
            <a:ext cx="4639713" cy="685799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CE82054-157A-42C5-84CD-1625BACB95F6}"/>
              </a:ext>
            </a:extLst>
          </p:cNvPr>
          <p:cNvSpPr>
            <a:spLocks noGrp="1"/>
          </p:cNvSpPr>
          <p:nvPr>
            <p:ph idx="1"/>
          </p:nvPr>
        </p:nvSpPr>
        <p:spPr>
          <a:xfrm>
            <a:off x="5069940" y="2322576"/>
            <a:ext cx="6172200" cy="3858768"/>
          </a:xfrm>
        </p:spPr>
        <p:txBody>
          <a:bodyPr>
            <a:normAutofit/>
          </a:bodyPr>
          <a:lstStyle/>
          <a:p>
            <a:r>
              <a:rPr lang="en-US" sz="2200" dirty="0"/>
              <a:t>Young Hegelians</a:t>
            </a:r>
          </a:p>
          <a:p>
            <a:pPr lvl="1"/>
            <a:r>
              <a:rPr lang="en-US" sz="2200" dirty="0"/>
              <a:t>Accept Dialectic of History</a:t>
            </a:r>
          </a:p>
          <a:p>
            <a:pPr lvl="1"/>
            <a:r>
              <a:rPr lang="en-US" sz="2200" dirty="0"/>
              <a:t>Reject Prussia as End of History</a:t>
            </a:r>
          </a:p>
          <a:p>
            <a:pPr lvl="1"/>
            <a:r>
              <a:rPr lang="en-US" sz="2200" dirty="0"/>
              <a:t>Strategy: Attack Christianity to Undermine Prussia</a:t>
            </a:r>
          </a:p>
          <a:p>
            <a:r>
              <a:rPr lang="en-US" sz="2200" dirty="0"/>
              <a:t>Marx Breaks with Young Hegelians</a:t>
            </a:r>
          </a:p>
          <a:p>
            <a:pPr lvl="1"/>
            <a:r>
              <a:rPr lang="en-US" sz="2200" dirty="0"/>
              <a:t>Capital (Surplus Wealth) as Basis of Society</a:t>
            </a:r>
          </a:p>
          <a:p>
            <a:pPr lvl="1"/>
            <a:r>
              <a:rPr lang="en-US" sz="2200" dirty="0"/>
              <a:t>Culture and Religion as Epiphenomena of Economic System</a:t>
            </a:r>
          </a:p>
          <a:p>
            <a:pPr lvl="1"/>
            <a:r>
              <a:rPr lang="en-US" sz="2200" dirty="0"/>
              <a:t>“Dialectical Materialism”</a:t>
            </a:r>
          </a:p>
        </p:txBody>
      </p:sp>
    </p:spTree>
    <p:extLst>
      <p:ext uri="{BB962C8B-B14F-4D97-AF65-F5344CB8AC3E}">
        <p14:creationId xmlns:p14="http://schemas.microsoft.com/office/powerpoint/2010/main" val="137740237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See the source image">
            <a:extLst>
              <a:ext uri="{FF2B5EF4-FFF2-40B4-BE49-F238E27FC236}">
                <a16:creationId xmlns:a16="http://schemas.microsoft.com/office/drawing/2014/main" id="{DB00F894-38F9-483D-95DE-B96907CD5A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2813"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4" name="Freeform: Shape 70">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5" name="Freeform: Shape 72">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A570791-4D31-4CC3-B083-C52884489A77}"/>
              </a:ext>
            </a:extLst>
          </p:cNvPr>
          <p:cNvSpPr>
            <a:spLocks noGrp="1"/>
          </p:cNvSpPr>
          <p:nvPr>
            <p:ph type="title"/>
          </p:nvPr>
        </p:nvSpPr>
        <p:spPr>
          <a:xfrm>
            <a:off x="750242" y="632990"/>
            <a:ext cx="4062643" cy="1043409"/>
          </a:xfrm>
        </p:spPr>
        <p:txBody>
          <a:bodyPr>
            <a:normAutofit/>
          </a:bodyPr>
          <a:lstStyle/>
          <a:p>
            <a:r>
              <a:rPr lang="en-US" sz="3600"/>
              <a:t>Classical Marxism</a:t>
            </a:r>
          </a:p>
        </p:txBody>
      </p:sp>
      <p:sp>
        <p:nvSpPr>
          <p:cNvPr id="3" name="Content Placeholder 2">
            <a:extLst>
              <a:ext uri="{FF2B5EF4-FFF2-40B4-BE49-F238E27FC236}">
                <a16:creationId xmlns:a16="http://schemas.microsoft.com/office/drawing/2014/main" id="{F0590B52-E298-4AF7-9FAF-7C7B4490D4AA}"/>
              </a:ext>
            </a:extLst>
          </p:cNvPr>
          <p:cNvSpPr>
            <a:spLocks noGrp="1"/>
          </p:cNvSpPr>
          <p:nvPr>
            <p:ph idx="1"/>
          </p:nvPr>
        </p:nvSpPr>
        <p:spPr>
          <a:xfrm>
            <a:off x="520242" y="1774371"/>
            <a:ext cx="4062642" cy="3740163"/>
          </a:xfrm>
        </p:spPr>
        <p:txBody>
          <a:bodyPr anchor="t">
            <a:normAutofit/>
          </a:bodyPr>
          <a:lstStyle/>
          <a:p>
            <a:r>
              <a:rPr lang="en-US" sz="1600" dirty="0"/>
              <a:t>Secular Myth</a:t>
            </a:r>
          </a:p>
          <a:p>
            <a:pPr lvl="1"/>
            <a:r>
              <a:rPr lang="en-US" sz="1600" dirty="0"/>
              <a:t>Self-Created Universe</a:t>
            </a:r>
          </a:p>
          <a:p>
            <a:pPr lvl="1"/>
            <a:r>
              <a:rPr lang="en-US" sz="1600" dirty="0"/>
              <a:t>Evolution</a:t>
            </a:r>
          </a:p>
          <a:p>
            <a:r>
              <a:rPr lang="en-US" sz="1600" dirty="0"/>
              <a:t>The Problem</a:t>
            </a:r>
          </a:p>
          <a:p>
            <a:pPr lvl="1"/>
            <a:r>
              <a:rPr lang="en-US" sz="1600" dirty="0"/>
              <a:t>Economic Oppression</a:t>
            </a:r>
          </a:p>
          <a:p>
            <a:pPr lvl="1"/>
            <a:r>
              <a:rPr lang="en-US" sz="1600" dirty="0"/>
              <a:t>Class = Identity</a:t>
            </a:r>
          </a:p>
          <a:p>
            <a:r>
              <a:rPr lang="en-US" sz="1600" dirty="0"/>
              <a:t>The Inevitable Solution</a:t>
            </a:r>
          </a:p>
          <a:p>
            <a:pPr lvl="1"/>
            <a:r>
              <a:rPr lang="en-US" sz="1600" dirty="0"/>
              <a:t>Proletariat Revolution</a:t>
            </a:r>
          </a:p>
          <a:p>
            <a:pPr lvl="1"/>
            <a:r>
              <a:rPr lang="en-US" sz="1600" dirty="0"/>
              <a:t>Classless Society</a:t>
            </a:r>
          </a:p>
          <a:p>
            <a:r>
              <a:rPr lang="en-US" sz="1600" dirty="0"/>
              <a:t>Marxist-Leninism</a:t>
            </a:r>
          </a:p>
          <a:p>
            <a:r>
              <a:rPr lang="en-US" sz="1600" dirty="0"/>
              <a:t>Maoism</a:t>
            </a:r>
          </a:p>
        </p:txBody>
      </p:sp>
    </p:spTree>
    <p:extLst>
      <p:ext uri="{BB962C8B-B14F-4D97-AF65-F5344CB8AC3E}">
        <p14:creationId xmlns:p14="http://schemas.microsoft.com/office/powerpoint/2010/main" val="3667836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0EC6B0-19A6-4E3D-B2C4-E5F8314CFA2C}"/>
              </a:ext>
            </a:extLst>
          </p:cNvPr>
          <p:cNvSpPr>
            <a:spLocks noGrp="1"/>
          </p:cNvSpPr>
          <p:nvPr>
            <p:ph type="title"/>
          </p:nvPr>
        </p:nvSpPr>
        <p:spPr>
          <a:xfrm>
            <a:off x="6688182" y="932961"/>
            <a:ext cx="4887685" cy="1777419"/>
          </a:xfrm>
        </p:spPr>
        <p:txBody>
          <a:bodyPr vert="horz" lIns="91440" tIns="45720" rIns="91440" bIns="45720" rtlCol="0" anchor="b">
            <a:normAutofit/>
          </a:bodyPr>
          <a:lstStyle/>
          <a:p>
            <a:r>
              <a:rPr lang="en-US" sz="4000"/>
              <a:t>Antonio Gramsci (1891-1937)</a:t>
            </a:r>
          </a:p>
        </p:txBody>
      </p:sp>
      <p:pic>
        <p:nvPicPr>
          <p:cNvPr id="1026" name="Picture 2">
            <a:extLst>
              <a:ext uri="{FF2B5EF4-FFF2-40B4-BE49-F238E27FC236}">
                <a16:creationId xmlns:a16="http://schemas.microsoft.com/office/drawing/2014/main" id="{F2B7DFC5-9022-479B-8A13-4E5027B3605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399" b="4399"/>
          <a:stretch/>
        </p:blipFill>
        <p:spPr bwMode="auto">
          <a:xfrm>
            <a:off x="391903" y="573678"/>
            <a:ext cx="5103206" cy="5710645"/>
          </a:xfrm>
          <a:prstGeom prst="rect">
            <a:avLst/>
          </a:prstGeom>
          <a:noFill/>
          <a:extLst>
            <a:ext uri="{909E8E84-426E-40DD-AFC4-6F175D3DCCD1}">
              <a14:hiddenFill xmlns:a14="http://schemas.microsoft.com/office/drawing/2010/main">
                <a:solidFill>
                  <a:srgbClr val="FFFFFF"/>
                </a:solidFill>
              </a14:hiddenFill>
            </a:ext>
          </a:extLst>
        </p:spPr>
      </p:pic>
      <p:cxnSp>
        <p:nvCxnSpPr>
          <p:cNvPr id="193" name="Straight Connector 192">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37ADC6-A305-460B-903D-5ECD88C20F0C}"/>
              </a:ext>
            </a:extLst>
          </p:cNvPr>
          <p:cNvSpPr>
            <a:spLocks noGrp="1"/>
          </p:cNvSpPr>
          <p:nvPr>
            <p:ph idx="1"/>
          </p:nvPr>
        </p:nvSpPr>
        <p:spPr>
          <a:xfrm>
            <a:off x="6688182" y="2894529"/>
            <a:ext cx="4887685" cy="3210179"/>
          </a:xfrm>
        </p:spPr>
        <p:txBody>
          <a:bodyPr anchor="t">
            <a:normAutofit/>
          </a:bodyPr>
          <a:lstStyle/>
          <a:p>
            <a:r>
              <a:rPr lang="en-US" sz="2000" dirty="0"/>
              <a:t>Why did Marxism fail?</a:t>
            </a:r>
          </a:p>
          <a:p>
            <a:r>
              <a:rPr lang="en-US" sz="2000" dirty="0"/>
              <a:t>Cultural Hegemony</a:t>
            </a:r>
          </a:p>
          <a:p>
            <a:pPr lvl="1"/>
            <a:r>
              <a:rPr lang="en-US" sz="2000" dirty="0"/>
              <a:t>Ideology, not Economy</a:t>
            </a:r>
          </a:p>
          <a:p>
            <a:pPr lvl="1"/>
            <a:r>
              <a:rPr lang="en-US" sz="2000" dirty="0"/>
              <a:t>Role of Institutions</a:t>
            </a:r>
          </a:p>
          <a:p>
            <a:r>
              <a:rPr lang="en-US" sz="2000" dirty="0"/>
              <a:t>Counter Hegemony</a:t>
            </a:r>
          </a:p>
          <a:p>
            <a:pPr lvl="1"/>
            <a:r>
              <a:rPr lang="en-US" sz="2000" dirty="0"/>
              <a:t>Union of Intellectuals and Workers</a:t>
            </a:r>
          </a:p>
          <a:p>
            <a:pPr lvl="1"/>
            <a:r>
              <a:rPr lang="en-US" sz="2000" dirty="0"/>
              <a:t>New Ideology</a:t>
            </a:r>
          </a:p>
          <a:p>
            <a:pPr lvl="1"/>
            <a:r>
              <a:rPr lang="en-US" sz="2000" dirty="0"/>
              <a:t>Infiltrate Institutions</a:t>
            </a:r>
          </a:p>
          <a:p>
            <a:pPr lvl="1"/>
            <a:endParaRPr lang="en-US" sz="2000" dirty="0"/>
          </a:p>
        </p:txBody>
      </p:sp>
    </p:spTree>
    <p:extLst>
      <p:ext uri="{BB962C8B-B14F-4D97-AF65-F5344CB8AC3E}">
        <p14:creationId xmlns:p14="http://schemas.microsoft.com/office/powerpoint/2010/main" val="157588435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0">
            <a:extLst>
              <a:ext uri="{FF2B5EF4-FFF2-40B4-BE49-F238E27FC236}">
                <a16:creationId xmlns:a16="http://schemas.microsoft.com/office/drawing/2014/main" id="{179F7551-E956-43CB-8F36-268A5DA443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2">
            <a:extLst>
              <a:ext uri="{FF2B5EF4-FFF2-40B4-BE49-F238E27FC236}">
                <a16:creationId xmlns:a16="http://schemas.microsoft.com/office/drawing/2014/main" id="{41A48365-B48D-490D-A7DE-D85CC9AD2F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693455" cy="1511306"/>
          </a:xfrm>
          <a:custGeom>
            <a:avLst/>
            <a:gdLst>
              <a:gd name="connsiteX0" fmla="*/ 2147981 w 6693455"/>
              <a:gd name="connsiteY0" fmla="*/ 0 h 1511306"/>
              <a:gd name="connsiteX1" fmla="*/ 6693455 w 6693455"/>
              <a:gd name="connsiteY1" fmla="*/ 0 h 1511306"/>
              <a:gd name="connsiteX2" fmla="*/ 5995838 w 6693455"/>
              <a:gd name="connsiteY2" fmla="*/ 1511301 h 1511306"/>
              <a:gd name="connsiteX3" fmla="*/ 2147982 w 6693455"/>
              <a:gd name="connsiteY3" fmla="*/ 1511301 h 1511306"/>
              <a:gd name="connsiteX4" fmla="*/ 2147982 w 6693455"/>
              <a:gd name="connsiteY4" fmla="*/ 1511304 h 1511306"/>
              <a:gd name="connsiteX5" fmla="*/ 680261 w 6693455"/>
              <a:gd name="connsiteY5" fmla="*/ 1511304 h 1511306"/>
              <a:gd name="connsiteX6" fmla="*/ 680261 w 6693455"/>
              <a:gd name="connsiteY6" fmla="*/ 1511306 h 1511306"/>
              <a:gd name="connsiteX7" fmla="*/ 0 w 6693455"/>
              <a:gd name="connsiteY7" fmla="*/ 1511306 h 1511306"/>
              <a:gd name="connsiteX8" fmla="*/ 0 w 6693455"/>
              <a:gd name="connsiteY8" fmla="*/ 2 h 1511306"/>
              <a:gd name="connsiteX9" fmla="*/ 680261 w 6693455"/>
              <a:gd name="connsiteY9" fmla="*/ 2 h 1511306"/>
              <a:gd name="connsiteX10" fmla="*/ 680261 w 6693455"/>
              <a:gd name="connsiteY10" fmla="*/ 2544 h 1511306"/>
              <a:gd name="connsiteX11" fmla="*/ 2147981 w 6693455"/>
              <a:gd name="connsiteY11" fmla="*/ 2544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93455" h="1511306">
                <a:moveTo>
                  <a:pt x="2147981" y="0"/>
                </a:moveTo>
                <a:lnTo>
                  <a:pt x="6693455" y="0"/>
                </a:lnTo>
                <a:lnTo>
                  <a:pt x="5995838" y="1511301"/>
                </a:lnTo>
                <a:lnTo>
                  <a:pt x="2147982" y="1511301"/>
                </a:lnTo>
                <a:lnTo>
                  <a:pt x="2147982" y="1511304"/>
                </a:lnTo>
                <a:lnTo>
                  <a:pt x="680261" y="1511304"/>
                </a:lnTo>
                <a:lnTo>
                  <a:pt x="680261" y="1511306"/>
                </a:lnTo>
                <a:lnTo>
                  <a:pt x="0" y="1511306"/>
                </a:lnTo>
                <a:lnTo>
                  <a:pt x="0" y="2"/>
                </a:lnTo>
                <a:lnTo>
                  <a:pt x="680261" y="2"/>
                </a:lnTo>
                <a:lnTo>
                  <a:pt x="680261" y="2544"/>
                </a:lnTo>
                <a:lnTo>
                  <a:pt x="2147981" y="2544"/>
                </a:lnTo>
                <a:close/>
              </a:path>
            </a:pathLst>
          </a:custGeom>
          <a:solidFill>
            <a:schemeClr val="tx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schemeClr>
              </a:solidFill>
            </a:endParaRPr>
          </a:p>
        </p:txBody>
      </p:sp>
      <p:sp>
        <p:nvSpPr>
          <p:cNvPr id="2" name="Title 1">
            <a:extLst>
              <a:ext uri="{FF2B5EF4-FFF2-40B4-BE49-F238E27FC236}">
                <a16:creationId xmlns:a16="http://schemas.microsoft.com/office/drawing/2014/main" id="{69AAD793-70C3-4C52-90D5-5D02E9D7572C}"/>
              </a:ext>
            </a:extLst>
          </p:cNvPr>
          <p:cNvSpPr>
            <a:spLocks noGrp="1"/>
          </p:cNvSpPr>
          <p:nvPr>
            <p:ph type="title"/>
          </p:nvPr>
        </p:nvSpPr>
        <p:spPr>
          <a:xfrm>
            <a:off x="838200" y="365126"/>
            <a:ext cx="5340605" cy="1146176"/>
          </a:xfrm>
        </p:spPr>
        <p:txBody>
          <a:bodyPr>
            <a:normAutofit/>
          </a:bodyPr>
          <a:lstStyle/>
          <a:p>
            <a:r>
              <a:rPr lang="en-US" sz="3700" dirty="0">
                <a:solidFill>
                  <a:schemeClr val="bg1"/>
                </a:solidFill>
              </a:rPr>
              <a:t>The Institute for Social Research/Frankfurt School</a:t>
            </a:r>
          </a:p>
        </p:txBody>
      </p:sp>
      <p:sp>
        <p:nvSpPr>
          <p:cNvPr id="39" name="Freeform: Shape 34">
            <a:extLst>
              <a:ext uri="{FF2B5EF4-FFF2-40B4-BE49-F238E27FC236}">
                <a16:creationId xmlns:a16="http://schemas.microsoft.com/office/drawing/2014/main" id="{521F05AC-2996-48A9-9B40-1A0FC53D7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5931454" cy="5166360"/>
          </a:xfrm>
          <a:custGeom>
            <a:avLst/>
            <a:gdLst>
              <a:gd name="connsiteX0" fmla="*/ 0 w 5931454"/>
              <a:gd name="connsiteY0" fmla="*/ 0 h 5166360"/>
              <a:gd name="connsiteX1" fmla="*/ 5931454 w 5931454"/>
              <a:gd name="connsiteY1" fmla="*/ 0 h 5166360"/>
              <a:gd name="connsiteX2" fmla="*/ 3537575 w 5931454"/>
              <a:gd name="connsiteY2" fmla="*/ 5166360 h 5166360"/>
              <a:gd name="connsiteX3" fmla="*/ 0 w 5931454"/>
              <a:gd name="connsiteY3" fmla="*/ 5166360 h 5166360"/>
            </a:gdLst>
            <a:ahLst/>
            <a:cxnLst>
              <a:cxn ang="0">
                <a:pos x="connsiteX0" y="connsiteY0"/>
              </a:cxn>
              <a:cxn ang="0">
                <a:pos x="connsiteX1" y="connsiteY1"/>
              </a:cxn>
              <a:cxn ang="0">
                <a:pos x="connsiteX2" y="connsiteY2"/>
              </a:cxn>
              <a:cxn ang="0">
                <a:pos x="connsiteX3" y="connsiteY3"/>
              </a:cxn>
            </a:cxnLst>
            <a:rect l="l" t="t" r="r" b="b"/>
            <a:pathLst>
              <a:path w="5931454" h="5166360">
                <a:moveTo>
                  <a:pt x="0" y="0"/>
                </a:moveTo>
                <a:lnTo>
                  <a:pt x="5931454" y="0"/>
                </a:lnTo>
                <a:lnTo>
                  <a:pt x="3537575" y="5166360"/>
                </a:lnTo>
                <a:lnTo>
                  <a:pt x="0" y="5166360"/>
                </a:lnTo>
                <a:close/>
              </a:path>
            </a:pathLst>
          </a:cu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94E20A78-1D23-409E-AE3C-E8D1511759DD}"/>
              </a:ext>
            </a:extLst>
          </p:cNvPr>
          <p:cNvSpPr>
            <a:spLocks noGrp="1"/>
          </p:cNvSpPr>
          <p:nvPr>
            <p:ph idx="1"/>
          </p:nvPr>
        </p:nvSpPr>
        <p:spPr>
          <a:xfrm>
            <a:off x="838200" y="2173288"/>
            <a:ext cx="3603171" cy="3639684"/>
          </a:xfrm>
        </p:spPr>
        <p:txBody>
          <a:bodyPr anchor="ctr">
            <a:normAutofit/>
          </a:bodyPr>
          <a:lstStyle/>
          <a:p>
            <a:r>
              <a:rPr lang="en-US" sz="2000"/>
              <a:t>Founder Carl Grünberg (1923)</a:t>
            </a:r>
          </a:p>
          <a:p>
            <a:r>
              <a:rPr lang="en-US" sz="2000"/>
              <a:t>To Geneva (1933)</a:t>
            </a:r>
          </a:p>
          <a:p>
            <a:r>
              <a:rPr lang="en-US" sz="2000"/>
              <a:t>New York (1935): Columbia University</a:t>
            </a:r>
          </a:p>
          <a:p>
            <a:r>
              <a:rPr lang="en-US" sz="2000"/>
              <a:t>Influences</a:t>
            </a:r>
          </a:p>
          <a:p>
            <a:pPr lvl="1"/>
            <a:r>
              <a:rPr lang="en-US" sz="2000"/>
              <a:t>Immanuel Kant</a:t>
            </a:r>
          </a:p>
          <a:p>
            <a:pPr lvl="1"/>
            <a:r>
              <a:rPr lang="en-US" sz="2000"/>
              <a:t>Georg Friedrich Hegel</a:t>
            </a:r>
          </a:p>
          <a:p>
            <a:pPr lvl="1"/>
            <a:r>
              <a:rPr lang="en-US" sz="2000"/>
              <a:t>Karl Marx</a:t>
            </a:r>
          </a:p>
          <a:p>
            <a:pPr lvl="1"/>
            <a:r>
              <a:rPr lang="en-US" sz="2000"/>
              <a:t>Sigmund Freud</a:t>
            </a:r>
          </a:p>
        </p:txBody>
      </p:sp>
      <p:pic>
        <p:nvPicPr>
          <p:cNvPr id="5" name="Picture 4" descr="A group of people posing for a photo&#10;&#10;Description automatically generated">
            <a:extLst>
              <a:ext uri="{FF2B5EF4-FFF2-40B4-BE49-F238E27FC236}">
                <a16:creationId xmlns:a16="http://schemas.microsoft.com/office/drawing/2014/main" id="{39E03AAD-75E6-4FCB-BA5C-32A13CBF31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3455" y="1925583"/>
            <a:ext cx="4533345" cy="3264008"/>
          </a:xfrm>
          <a:custGeom>
            <a:avLst/>
            <a:gdLst/>
            <a:ahLst/>
            <a:cxnLst/>
            <a:rect l="l" t="t" r="r" b="b"/>
            <a:pathLst>
              <a:path w="4636009" h="5032375">
                <a:moveTo>
                  <a:pt x="0" y="0"/>
                </a:moveTo>
                <a:lnTo>
                  <a:pt x="4636009" y="0"/>
                </a:lnTo>
                <a:lnTo>
                  <a:pt x="4636009" y="5032375"/>
                </a:lnTo>
                <a:lnTo>
                  <a:pt x="0" y="5032375"/>
                </a:lnTo>
                <a:close/>
              </a:path>
            </a:pathLst>
          </a:custGeom>
        </p:spPr>
      </p:pic>
    </p:spTree>
    <p:extLst>
      <p:ext uri="{BB962C8B-B14F-4D97-AF65-F5344CB8AC3E}">
        <p14:creationId xmlns:p14="http://schemas.microsoft.com/office/powerpoint/2010/main" val="261677148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370CC-AC48-4278-BEBE-6B7F47A9843B}"/>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The New Left</a:t>
            </a:r>
          </a:p>
        </p:txBody>
      </p:sp>
      <p:graphicFrame>
        <p:nvGraphicFramePr>
          <p:cNvPr id="20" name="Content Placeholder 2">
            <a:extLst>
              <a:ext uri="{FF2B5EF4-FFF2-40B4-BE49-F238E27FC236}">
                <a16:creationId xmlns:a16="http://schemas.microsoft.com/office/drawing/2014/main" id="{9EA9B668-673A-47E4-83ED-5EC74833C146}"/>
              </a:ext>
            </a:extLst>
          </p:cNvPr>
          <p:cNvGraphicFramePr>
            <a:graphicFrameLocks noGrp="1"/>
          </p:cNvGraphicFramePr>
          <p:nvPr>
            <p:ph idx="1"/>
            <p:extLst>
              <p:ext uri="{D42A27DB-BD31-4B8C-83A1-F6EECF244321}">
                <p14:modId xmlns:p14="http://schemas.microsoft.com/office/powerpoint/2010/main" val="3996806332"/>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688155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44C7A84-7E7F-4A58-95F9-716DA32F5579}"/>
              </a:ext>
            </a:extLst>
          </p:cNvPr>
          <p:cNvSpPr>
            <a:spLocks noGrp="1"/>
          </p:cNvSpPr>
          <p:nvPr>
            <p:ph type="title"/>
          </p:nvPr>
        </p:nvSpPr>
        <p:spPr>
          <a:xfrm>
            <a:off x="649270" y="4615840"/>
            <a:ext cx="3885141" cy="1526741"/>
          </a:xfrm>
        </p:spPr>
        <p:txBody>
          <a:bodyPr>
            <a:normAutofit/>
          </a:bodyPr>
          <a:lstStyle/>
          <a:p>
            <a:pPr algn="r"/>
            <a:r>
              <a:rPr lang="en-US" sz="3000">
                <a:solidFill>
                  <a:schemeClr val="bg1"/>
                </a:solidFill>
              </a:rPr>
              <a:t>The Long March through the Institutions</a:t>
            </a:r>
          </a:p>
        </p:txBody>
      </p:sp>
      <p:pic>
        <p:nvPicPr>
          <p:cNvPr id="5" name="Picture 4" descr="A picture containing person, indoor, man, table&#10;&#10;Description automatically generated">
            <a:extLst>
              <a:ext uri="{FF2B5EF4-FFF2-40B4-BE49-F238E27FC236}">
                <a16:creationId xmlns:a16="http://schemas.microsoft.com/office/drawing/2014/main" id="{40C6547F-87DE-4E45-91BA-8B8EB6A8FB80}"/>
              </a:ext>
            </a:extLst>
          </p:cNvPr>
          <p:cNvPicPr>
            <a:picLocks noChangeAspect="1"/>
          </p:cNvPicPr>
          <p:nvPr/>
        </p:nvPicPr>
        <p:blipFill rotWithShape="1">
          <a:blip r:embed="rId2">
            <a:extLst>
              <a:ext uri="{28A0092B-C50C-407E-A947-70E740481C1C}">
                <a14:useLocalDpi xmlns:a14="http://schemas.microsoft.com/office/drawing/2010/main" val="0"/>
              </a:ext>
            </a:extLst>
          </a:blip>
          <a:srcRect t="5425" r="2" b="26677"/>
          <a:stretch/>
        </p:blipFill>
        <p:spPr>
          <a:xfrm>
            <a:off x="393308" y="352931"/>
            <a:ext cx="4141103" cy="3749040"/>
          </a:xfrm>
          <a:prstGeom prst="rect">
            <a:avLst/>
          </a:prstGeom>
        </p:spPr>
      </p:pic>
      <p:pic>
        <p:nvPicPr>
          <p:cNvPr id="7" name="Picture 6" descr="A person looking at the camera&#10;&#10;Description automatically generated">
            <a:extLst>
              <a:ext uri="{FF2B5EF4-FFF2-40B4-BE49-F238E27FC236}">
                <a16:creationId xmlns:a16="http://schemas.microsoft.com/office/drawing/2014/main" id="{649E4DEF-D7A7-40A2-83C2-3017C06CBD23}"/>
              </a:ext>
            </a:extLst>
          </p:cNvPr>
          <p:cNvPicPr>
            <a:picLocks noChangeAspect="1"/>
          </p:cNvPicPr>
          <p:nvPr/>
        </p:nvPicPr>
        <p:blipFill rotWithShape="1">
          <a:blip r:embed="rId3">
            <a:extLst>
              <a:ext uri="{28A0092B-C50C-407E-A947-70E740481C1C}">
                <a14:useLocalDpi xmlns:a14="http://schemas.microsoft.com/office/drawing/2010/main" val="0"/>
              </a:ext>
            </a:extLst>
          </a:blip>
          <a:srcRect t="14531" r="-2" b="12529"/>
          <a:stretch/>
        </p:blipFill>
        <p:spPr>
          <a:xfrm>
            <a:off x="4945336" y="357013"/>
            <a:ext cx="6853355" cy="3749040"/>
          </a:xfrm>
          <a:prstGeom prst="rect">
            <a:avLst/>
          </a:prstGeom>
        </p:spPr>
      </p:pic>
      <p:cxnSp>
        <p:nvCxnSpPr>
          <p:cNvPr id="14" name="Straight Connector 13">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68B544F-354C-4F84-A4AA-47F6862BD3EB}"/>
              </a:ext>
            </a:extLst>
          </p:cNvPr>
          <p:cNvSpPr>
            <a:spLocks noGrp="1"/>
          </p:cNvSpPr>
          <p:nvPr>
            <p:ph idx="1"/>
          </p:nvPr>
        </p:nvSpPr>
        <p:spPr>
          <a:xfrm>
            <a:off x="4945336" y="4615840"/>
            <a:ext cx="6609921" cy="1526741"/>
          </a:xfrm>
        </p:spPr>
        <p:txBody>
          <a:bodyPr anchor="ctr">
            <a:normAutofit/>
          </a:bodyPr>
          <a:lstStyle/>
          <a:p>
            <a:r>
              <a:rPr lang="en-US" sz="2000" dirty="0">
                <a:solidFill>
                  <a:schemeClr val="bg1"/>
                </a:solidFill>
              </a:rPr>
              <a:t>Rudi </a:t>
            </a:r>
            <a:r>
              <a:rPr lang="en-US" sz="2000" dirty="0" err="1">
                <a:solidFill>
                  <a:schemeClr val="bg1"/>
                </a:solidFill>
              </a:rPr>
              <a:t>Dutschke</a:t>
            </a:r>
            <a:r>
              <a:rPr lang="en-US" sz="2000" dirty="0">
                <a:solidFill>
                  <a:schemeClr val="bg1"/>
                </a:solidFill>
              </a:rPr>
              <a:t> (1967)</a:t>
            </a:r>
          </a:p>
          <a:p>
            <a:r>
              <a:rPr lang="en-US" sz="2000" dirty="0">
                <a:solidFill>
                  <a:schemeClr val="bg1"/>
                </a:solidFill>
              </a:rPr>
              <a:t>Herbert Marcuse, </a:t>
            </a:r>
            <a:r>
              <a:rPr lang="en-US" sz="2000" i="1" dirty="0">
                <a:solidFill>
                  <a:schemeClr val="bg1"/>
                </a:solidFill>
              </a:rPr>
              <a:t>Counterrevolution and Revolt</a:t>
            </a:r>
            <a:r>
              <a:rPr lang="en-US" sz="2000" dirty="0">
                <a:solidFill>
                  <a:schemeClr val="bg1"/>
                </a:solidFill>
              </a:rPr>
              <a:t> (1972)</a:t>
            </a:r>
          </a:p>
          <a:p>
            <a:pPr lvl="1"/>
            <a:r>
              <a:rPr lang="en-US" sz="2000" dirty="0">
                <a:solidFill>
                  <a:schemeClr val="bg1"/>
                </a:solidFill>
              </a:rPr>
              <a:t>Popularized Term and Strategy</a:t>
            </a:r>
          </a:p>
          <a:p>
            <a:pPr lvl="1"/>
            <a:r>
              <a:rPr lang="en-US" sz="2000" dirty="0">
                <a:solidFill>
                  <a:schemeClr val="bg1"/>
                </a:solidFill>
              </a:rPr>
              <a:t>Focus on Media</a:t>
            </a:r>
          </a:p>
        </p:txBody>
      </p:sp>
    </p:spTree>
    <p:extLst>
      <p:ext uri="{BB962C8B-B14F-4D97-AF65-F5344CB8AC3E}">
        <p14:creationId xmlns:p14="http://schemas.microsoft.com/office/powerpoint/2010/main" val="2329796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FCED0-C0EB-4FD1-BE36-7566AED2667A}"/>
              </a:ext>
            </a:extLst>
          </p:cNvPr>
          <p:cNvSpPr>
            <a:spLocks noGrp="1"/>
          </p:cNvSpPr>
          <p:nvPr>
            <p:ph type="title"/>
          </p:nvPr>
        </p:nvSpPr>
        <p:spPr>
          <a:xfrm>
            <a:off x="4965430" y="629268"/>
            <a:ext cx="6586491" cy="1286160"/>
          </a:xfrm>
        </p:spPr>
        <p:txBody>
          <a:bodyPr anchor="b">
            <a:normAutofit/>
          </a:bodyPr>
          <a:lstStyle/>
          <a:p>
            <a:r>
              <a:rPr lang="en-US" sz="4100"/>
              <a:t>The Long March through the Institutions</a:t>
            </a:r>
          </a:p>
        </p:txBody>
      </p:sp>
      <p:sp>
        <p:nvSpPr>
          <p:cNvPr id="3" name="Content Placeholder 2">
            <a:extLst>
              <a:ext uri="{FF2B5EF4-FFF2-40B4-BE49-F238E27FC236}">
                <a16:creationId xmlns:a16="http://schemas.microsoft.com/office/drawing/2014/main" id="{EDC5BE9E-A425-49E7-BDBE-D904F43FF086}"/>
              </a:ext>
            </a:extLst>
          </p:cNvPr>
          <p:cNvSpPr>
            <a:spLocks noGrp="1"/>
          </p:cNvSpPr>
          <p:nvPr>
            <p:ph idx="1"/>
          </p:nvPr>
        </p:nvSpPr>
        <p:spPr>
          <a:xfrm>
            <a:off x="4965431" y="2438400"/>
            <a:ext cx="6586489" cy="3785419"/>
          </a:xfrm>
        </p:spPr>
        <p:txBody>
          <a:bodyPr>
            <a:normAutofit/>
          </a:bodyPr>
          <a:lstStyle/>
          <a:p>
            <a:pPr marL="0" indent="0">
              <a:buNone/>
            </a:pPr>
            <a:r>
              <a:rPr lang="en-US" sz="2000"/>
              <a:t>“The revolution won't happen with guns, rather it will happen incrementally, year by year, generation by generation. We will gradually infiltrate their educational institutions and their political offices, transforming them slowly into Marxist entities as we move towards universal egalitarianism.” –Max Horkheimer</a:t>
            </a:r>
          </a:p>
          <a:p>
            <a:endParaRPr lang="en-US" sz="2000"/>
          </a:p>
        </p:txBody>
      </p:sp>
      <p:pic>
        <p:nvPicPr>
          <p:cNvPr id="5" name="Picture 4" descr="A person wearing a hat and glasses&#10;&#10;Description automatically generated">
            <a:extLst>
              <a:ext uri="{FF2B5EF4-FFF2-40B4-BE49-F238E27FC236}">
                <a16:creationId xmlns:a16="http://schemas.microsoft.com/office/drawing/2014/main" id="{0E2019F0-39CD-4521-AF70-CA50BC70EB41}"/>
              </a:ext>
            </a:extLst>
          </p:cNvPr>
          <p:cNvPicPr>
            <a:picLocks noChangeAspect="1"/>
          </p:cNvPicPr>
          <p:nvPr/>
        </p:nvPicPr>
        <p:blipFill rotWithShape="1">
          <a:blip r:embed="rId2">
            <a:extLst>
              <a:ext uri="{28A0092B-C50C-407E-A947-70E740481C1C}">
                <a14:useLocalDpi xmlns:a14="http://schemas.microsoft.com/office/drawing/2010/main" val="0"/>
              </a:ext>
            </a:extLst>
          </a:blip>
          <a:srcRect t="1248" r="2" b="2"/>
          <a:stretch/>
        </p:blipFill>
        <p:spPr>
          <a:xfrm>
            <a:off x="20" y="10"/>
            <a:ext cx="4635571" cy="6857990"/>
          </a:xfrm>
          <a:prstGeom prst="rect">
            <a:avLst/>
          </a:prstGeom>
          <a:effectLst/>
        </p:spPr>
      </p:pic>
      <p:cxnSp>
        <p:nvCxnSpPr>
          <p:cNvPr id="21" name="Straight Connector 2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0446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994</TotalTime>
  <Words>522</Words>
  <Application>Microsoft Office PowerPoint</Application>
  <PresentationFormat>Widescreen</PresentationFormat>
  <Paragraphs>83</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Times New Roman</vt:lpstr>
      <vt:lpstr>Office Theme</vt:lpstr>
      <vt:lpstr>Cultural Marxism and the New Left</vt:lpstr>
      <vt:lpstr>Georg Friedrich Wilhelm Hegel (1770-1831)</vt:lpstr>
      <vt:lpstr>Karl Marx (1818-1883)</vt:lpstr>
      <vt:lpstr>Classical Marxism</vt:lpstr>
      <vt:lpstr>Antonio Gramsci (1891-1937)</vt:lpstr>
      <vt:lpstr>The Institute for Social Research/Frankfurt School</vt:lpstr>
      <vt:lpstr>The New Left</vt:lpstr>
      <vt:lpstr>The Long March through the Institutions</vt:lpstr>
      <vt:lpstr>The Long March through the Institutions</vt:lpstr>
      <vt:lpstr>Repressive Tolerance (Herbert Marcuse)</vt:lpstr>
      <vt:lpstr>Repressive Tolerance (Herbert Marcuse)</vt:lpstr>
      <vt:lpstr>Summary: Cultural Marxism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 Friedrich Wilhelm Hegel (1770-1831)</dc:title>
  <dc:creator>Sunshine, Glenn (History)</dc:creator>
  <cp:lastModifiedBy>Sunshine, Glenn (History)</cp:lastModifiedBy>
  <cp:revision>3</cp:revision>
  <dcterms:created xsi:type="dcterms:W3CDTF">2021-02-24T00:07:38Z</dcterms:created>
  <dcterms:modified xsi:type="dcterms:W3CDTF">2021-03-05T19:45:44Z</dcterms:modified>
</cp:coreProperties>
</file>